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Когда растения выделяют кислород, они делятся с нами тем, без чего мы не можем жить. Мы дышим кислородом каждую секунду. Большую его часть создают зелёные растения на суше и в воде. Если бы фотосинтез остановился, воздух быстро стал бы непригодным для дыхания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Скорость фотосинтеза можно представить как ручки настройки. Чем ярче свет, тем быстрее идёт процесс, но у каждого растения есть предел. Вода нужна постоянно: если её мало, устьица закрываются, и газ не заходит. Тёплая погода, примерно до плюс 25–30 градусов, обычно помогает. И если в воздухе больше углекислого газа, реакции тоже ускоряются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Самое главное такое: растения умеют делать еду сами. Им нужны свет, вода и углекислый газ. В листьях, где работает хлорофилл, всё это превращается в сахар и кислород. Сахар кормит само растение, помогает ему расти и делать запасы. Кислород выходит в воздух и нужен всем живым для дыхания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Представьте себе кухню, где вместо плиты — солнечный свет. У растений именно так: они готовят себе еду сами, не бегают за ней, как животные. Процесс этой «готовки» называется фотосинтез. Если фотосинтеза нет — растение не получает питания, значит, не растёт и со временем погибает. Поэтому листья такие важные: они как повара на этой солнечной кухне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Фотосинтез похож на рецепт. Первое — свет, как огонь для готовки. Второе — вода, которую корни берут из почвы и подают вверх. Третье — углекислый газ, это часть воздуха, он заходит в лист. Когда все три ингредиента встречаются в листе, начинается «готовка» — производство сахара, еды для растения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Лист — это не просто зелёная пластинка. Это целая мини‑фабрика. Внутри у него есть особые «цеха» — хлоропласты. Туда приходит свет, туда доставляется вода по стеблю, и туда же попадает углекислый газ из воздуха. Именно в листьях всё встречается и превращается в сахар и кислород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Внутри хлоропластов есть хлорофилл — зелёный пигмент. Он и красит листья в зелёный цвет. Его задача — поймать лучи света, как солнечная панель на крыше дома ловит солнце и даёт энергию. Пойманный свет запускает цепочку реакций, и фотосинтез начинает работать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Лист умеет «дышать» через устьица — маленькие отверстия, чаще снизу листа. Они как дверцы: открываются, когда нужно впустить углекислый газ, и могут закрыться, чтобы не терять воду. Через устьица внутрь листа попадает газ, который дальше участвует в фотосинтезе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Вода начинается в почве: корни как трубочки втягивают её вместе с растворёнными веществами. Дальше по стеблю вода поднимается вверх по тонким «трубам». В листьях вода встречается с углекислым газом и светом. Без воды реакция не пойдёт, как без воды не сваришь суп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Если объяснить просто, в листе встречаются вода и углекислый газ, а свет даёт энергию. Из этого получается сахар — еда для растения. Ещё при этом выделяется кислород. Сахар растение оставляет себе, чтобы жить и расти. Кислород выходит наружу через устьица и попадает в воздух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Verdana"/>
              </a:rPr>
              <a:t><![CDATA[Сахар для растения — как еда для нас: даёт энергию дышать, расти, цвести. Из сахара растение собирает более сложные вещества и строит стебли, листья, плоды. Если еды больше, чем нужно сейчас, растение делает запасы в корнях, семенах или клубнях — как мы кладём еду в кладовку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98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6-v17.jpg"/>
  <Relationship Id="rId3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5-v11.jpg"/>
  <Relationship Id="rId3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6-v12.jpg"/>
  <Relationship Id="rId3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7-v13.jpg"/>
  <Relationship Id="rId3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8-v14.jpg"/>
  <Relationship Id="rId3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9-v15.jpg"/>
  <Relationship Id="rId3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5-v16.jpg"/>
  <Relationship Id="rId3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7A4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2F7A4C">
                  <a:alpha val="100000"/>
                </a:srgbClr>
              </a:gs>
              <a:gs pos="100000">
                <a:srgbClr val="1C4A2E">
                  <a:alpha val="100000"/>
                </a:srgbClr>
              </a:gs>
            </a:gsLst>
            <a:lin ang="3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8572500" y="4572000"/>
            <a:ext cx="114300" cy="114300"/>
          </a:xfrm>
          <a:prstGeom prst="ellipse">
            <a:avLst/>
          </a:prstGeom>
          <a:solidFill>
            <a:srgbClr val="8DB69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8362950" y="4572000"/>
            <a:ext cx="114300" cy="114300"/>
          </a:xfrm>
          <a:prstGeom prst="ellipse">
            <a:avLst/>
          </a:prstGeom>
          <a:solidFill>
            <a:srgbClr val="8DB69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8153400" y="4572000"/>
            <a:ext cx="114300" cy="114300"/>
          </a:xfrm>
          <a:prstGeom prst="ellipse">
            <a:avLst/>
          </a:prstGeom>
          <a:solidFill>
            <a:srgbClr val="8DB69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1333500"/>
            <a:ext cx="79248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4000" spc="0" u="none" cap="none">
                <a:solidFill>
                  <a:srgbClr val="FFFFFF">
                    <a:alpha val="100000"/>
                  </a:srgbClr>
                </a:solidFill>
                <a:latin typeface="Georgia"/>
              </a:rPr>
              <a:t><![CDATA[Фотосинтез: как растение делает еду из света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09600" y="2857500"/>
            <a:ext cx="79248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2000" spc="0" u="none" cap="none">
                <a:solidFill>
                  <a:srgbClr val="B6D0C0">
                    <a:alpha val="100000"/>
                  </a:srgbClr>
                </a:solidFill>
                <a:latin typeface="Verdana"/>
              </a:rPr>
              <a:t><![CDATA[Простой разбор для 6 класса: что нужно растению, как идёт процесс и зачем он важен]]></a:t>
            </a:r>
          </a:p>
        </p:txBody>
      </p:sp>
      <p:sp>
        <p:nvSpPr>
          <p:cNvPr id="8" name="" descr=""/>
          <p:cNvSpPr/>
          <p:nvPr/>
        </p:nvSpPr>
        <p:spPr>
          <a:xfrm>
            <a:off x="609600" y="3600450"/>
            <a:ext cx="1143000" cy="95250"/>
          </a:xfrm>
          <a:prstGeom prst="rect">
            <a:avLst/>
          </a:prstGeom>
          <a:solidFill>
            <a:srgbClr val="C08A2E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609600" y="3952875"/>
            <a:ext cx="5067300" cy="381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B6D0C0">
                    <a:alpha val="100000"/>
                  </a:srgbClr>
                </a:solidFill>
                <a:latin typeface="Verdana"/>
              </a:rPr>
              <a:t><![CDATA[Пример работы сервиса Подсказай · podskazai.ru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Почему нам важен кислород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29540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Зелёный лес под чистым небом — источник кислород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1638300"/>
            <a:ext cx="4124325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Кислород нужен людям и животным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Его дают зелёные растения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Без фотосинтеза дыхать было бы нечем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Что ускоряет фотосинтез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29540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5124450" y="1428750"/>
            <a:ext cx="3562350" cy="247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Ручки настройки процесса]]></a:t>
            </a:r>
          </a:p>
        </p:txBody>
      </p:sp>
      <p:sp>
        <p:nvSpPr>
          <p:cNvPr id="6" name="" descr=""/>
          <p:cNvSpPr/>
          <p:nvPr/>
        </p:nvSpPr>
        <p:spPr>
          <a:xfrm>
            <a:off x="5124450" y="1714500"/>
            <a:ext cx="3562350" cy="1219200"/>
          </a:xfrm>
          <a:prstGeom prst="roundRect">
            <a:avLst/>
          </a:prstGeom>
          <a:solidFill>
            <a:srgbClr val="EDF6E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5276850" y="2038350"/>
            <a:ext cx="32575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Увеличиваем]]></a:t>
            </a:r>
          </a:p>
        </p:txBody>
      </p:sp>
      <p:sp>
        <p:nvSpPr>
          <p:cNvPr id="8" name=""/>
          <p:cNvSpPr txBox="1"/>
          <p:nvPr/>
        </p:nvSpPr>
        <p:spPr>
          <a:xfrm>
            <a:off x="5276850" y="2286000"/>
            <a:ext cx="3257550" cy="381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Свет, вода, умеренное тепло, CO2 ускоряют процесс]]></a:t>
            </a:r>
          </a:p>
        </p:txBody>
      </p:sp>
      <p:sp>
        <p:nvSpPr>
          <p:cNvPr id="9" name="" descr=""/>
          <p:cNvSpPr/>
          <p:nvPr/>
        </p:nvSpPr>
        <p:spPr>
          <a:xfrm>
            <a:off x="5124450" y="3067050"/>
            <a:ext cx="3562350" cy="1219200"/>
          </a:xfrm>
          <a:prstGeom prst="roundRect">
            <a:avLst/>
          </a:prstGeom>
          <a:solidFill>
            <a:srgbClr val="76A888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5276850" y="3390900"/>
            <a:ext cx="32575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Georgia"/>
              </a:rPr>
              <a:t><![CDATA[Уменьшаем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5276850" y="3638550"/>
            <a:ext cx="3257550" cy="381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FFFFFF">
                    <a:alpha val="100000"/>
                  </a:srgbClr>
                </a:solidFill>
                <a:latin typeface="Verdana"/>
              </a:rPr>
              <a:t><![CDATA[Тьма, засуха, холод, мало CO2 тормозят процесс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609600" y="1638300"/>
            <a:ext cx="4124325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Больше света — быстрее реакция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Достаточно воды — лист не вянет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Тёплее до +25…+30 °C — оптимально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Больше CO2 — выше скорость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8572500" y="4572000"/>
            <a:ext cx="114300" cy="114300"/>
          </a:xfrm>
          <a:prstGeom prst="ellipse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8362950" y="4572000"/>
            <a:ext cx="114300" cy="114300"/>
          </a:xfrm>
          <a:prstGeom prst="ellipse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8153400" y="4572000"/>
            <a:ext cx="114300" cy="114300"/>
          </a:xfrm>
          <a:prstGeom prst="ellipse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495300"/>
            <a:ext cx="792480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Итоги: что запомнить]]></a:t>
            </a:r>
          </a:p>
        </p:txBody>
      </p:sp>
      <p:sp>
        <p:nvSpPr>
          <p:cNvPr id="7" name="" descr=""/>
          <p:cNvSpPr/>
          <p:nvPr/>
        </p:nvSpPr>
        <p:spPr>
          <a:xfrm>
            <a:off x="609600" y="129540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609600" y="1638300"/>
            <a:ext cx="79248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2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Фотосинтез — еда из света, воды и воздух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2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Лист и хлорофилл — место и «повар»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2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Результат — сахар для растений и кислород для нас]]></a:t>
            </a:r>
          </a:p>
        </p:txBody>
      </p:sp>
      <p:sp>
        <p:nvSpPr>
          <p:cNvPr id="9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Фотосинтез: кухня на свету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Зелёное растение на подоконнике в солнечном свет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Растения делают еду сами из свет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Без фотосинтеза растение не растёт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Фотосинтез даёт жизнь листьям и стеблю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Ингредиенты для фотосинтеза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Горшок с растением, стакан воды и солнечный лу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Нужен свет от Солнца или лампы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Нужна вода из почвы через корн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Нужен углекислый газ из воздуха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Лист — мини‑фабрика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29540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Крупный план зелёного листа с видимыми жилками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1638300"/>
            <a:ext cx="4124325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Главная работа идёт в листьях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В листьях много хлоропластов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Лист — цех, где смешиваются ресурсы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Хлорофилл — солнечный коллектор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Солнечная панель и зелёный лист как сравнение ловушек свет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57350"/>
            <a:ext cx="3409950" cy="256222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Хлорофилл придаёт листьям зелёный цвет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Он ловит свет, как панель на крыше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Запускает процесс фотосинтеза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Устьица — дверцы для воздуха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Макроснимок нижней стороны листа с видимыми порами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57350"/>
            <a:ext cx="3409950" cy="256222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На нижней стороне листа есть устьиц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Это крошечные отверстия для газ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Через них входит углекислый газ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Корни подают воду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29540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Растение с корнями в почве, вода поднимается по стебл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1638300"/>
            <a:ext cx="4124325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Корни всасывают воду из почвы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Стебель поднимает воду к листьям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Вода нужна для реакции в листе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Главная формула по‑человечески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5124450" y="1428750"/>
            <a:ext cx="3562350" cy="247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Как идёт фотосинтез]]></a:t>
            </a:r>
          </a:p>
        </p:txBody>
      </p:sp>
      <p:sp>
        <p:nvSpPr>
          <p:cNvPr id="6" name="" descr=""/>
          <p:cNvSpPr/>
          <p:nvPr/>
        </p:nvSpPr>
        <p:spPr>
          <a:xfrm>
            <a:off x="5124450" y="1714500"/>
            <a:ext cx="3562350" cy="561975"/>
          </a:xfrm>
          <a:prstGeom prst="roundRect">
            <a:avLst/>
          </a:prstGeom>
          <a:solidFill>
            <a:srgbClr val="EDF6E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 descr=""/>
          <p:cNvSpPr/>
          <p:nvPr/>
        </p:nvSpPr>
        <p:spPr>
          <a:xfrm>
            <a:off x="5257800" y="1857375"/>
            <a:ext cx="285750" cy="285750"/>
          </a:xfrm>
          <a:prstGeom prst="ellipse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5257800" y="1866900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Georgia"/>
              </a:rPr>
              <a:t><![CDATA[1]]></a:t>
            </a:r>
          </a:p>
        </p:txBody>
      </p:sp>
      <p:sp>
        <p:nvSpPr>
          <p:cNvPr id="9" name=""/>
          <p:cNvSpPr txBox="1"/>
          <p:nvPr/>
        </p:nvSpPr>
        <p:spPr>
          <a:xfrm>
            <a:off x="5657850" y="1790700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251A">
                    <a:alpha val="100000"/>
                  </a:srgbClr>
                </a:solidFill>
                <a:latin typeface="Verdana"/>
              </a:rPr>
              <a:t><![CDATA[Свет пойман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5657850" y="2000250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Хлорофилл ловит энергию света]]></a:t>
            </a:r>
          </a:p>
        </p:txBody>
      </p:sp>
      <p:sp>
        <p:nvSpPr>
          <p:cNvPr id="11" name="" descr=""/>
          <p:cNvSpPr/>
          <p:nvPr/>
        </p:nvSpPr>
        <p:spPr>
          <a:xfrm>
            <a:off x="5124450" y="2390775"/>
            <a:ext cx="3562350" cy="561975"/>
          </a:xfrm>
          <a:prstGeom prst="roundRect">
            <a:avLst/>
          </a:prstGeom>
          <a:solidFill>
            <a:srgbClr val="EDF6E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2" name="" descr=""/>
          <p:cNvSpPr/>
          <p:nvPr/>
        </p:nvSpPr>
        <p:spPr>
          <a:xfrm>
            <a:off x="5257800" y="2533650"/>
            <a:ext cx="285750" cy="285750"/>
          </a:xfrm>
          <a:prstGeom prst="ellipse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3" name=""/>
          <p:cNvSpPr txBox="1"/>
          <p:nvPr/>
        </p:nvSpPr>
        <p:spPr>
          <a:xfrm>
            <a:off x="5257800" y="2543175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Georgia"/>
              </a:rPr>
              <a:t><![CDATA[2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5657850" y="246697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251A">
                    <a:alpha val="100000"/>
                  </a:srgbClr>
                </a:solidFill>
                <a:latin typeface="Verdana"/>
              </a:rPr>
              <a:t><![CDATA[Ингредиенты встречаются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5657850" y="267652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Вода и углекислый газ в листе]]></a:t>
            </a:r>
          </a:p>
        </p:txBody>
      </p:sp>
      <p:sp>
        <p:nvSpPr>
          <p:cNvPr id="16" name="" descr=""/>
          <p:cNvSpPr/>
          <p:nvPr/>
        </p:nvSpPr>
        <p:spPr>
          <a:xfrm>
            <a:off x="5124450" y="3067050"/>
            <a:ext cx="3562350" cy="561975"/>
          </a:xfrm>
          <a:prstGeom prst="roundRect">
            <a:avLst/>
          </a:prstGeom>
          <a:solidFill>
            <a:srgbClr val="EDF6E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7" name="" descr=""/>
          <p:cNvSpPr/>
          <p:nvPr/>
        </p:nvSpPr>
        <p:spPr>
          <a:xfrm>
            <a:off x="5257800" y="3209925"/>
            <a:ext cx="285750" cy="285750"/>
          </a:xfrm>
          <a:prstGeom prst="ellipse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8" name=""/>
          <p:cNvSpPr txBox="1"/>
          <p:nvPr/>
        </p:nvSpPr>
        <p:spPr>
          <a:xfrm>
            <a:off x="5257800" y="3219450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Georgia"/>
              </a:rPr>
              <a:t><![CDATA[3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5657850" y="3143250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251A">
                    <a:alpha val="100000"/>
                  </a:srgbClr>
                </a:solidFill>
                <a:latin typeface="Verdana"/>
              </a:rPr>
              <a:t><![CDATA[Получается сахар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5657850" y="3352800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Растение делает себе еду]]></a:t>
            </a:r>
          </a:p>
        </p:txBody>
      </p:sp>
      <p:sp>
        <p:nvSpPr>
          <p:cNvPr id="21" name="" descr=""/>
          <p:cNvSpPr/>
          <p:nvPr/>
        </p:nvSpPr>
        <p:spPr>
          <a:xfrm>
            <a:off x="5124450" y="3743325"/>
            <a:ext cx="3562350" cy="561975"/>
          </a:xfrm>
          <a:prstGeom prst="roundRect">
            <a:avLst/>
          </a:prstGeom>
          <a:solidFill>
            <a:srgbClr val="EDF6E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22" name="" descr=""/>
          <p:cNvSpPr/>
          <p:nvPr/>
        </p:nvSpPr>
        <p:spPr>
          <a:xfrm>
            <a:off x="5257800" y="3886200"/>
            <a:ext cx="285750" cy="285750"/>
          </a:xfrm>
          <a:prstGeom prst="ellipse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23" name=""/>
          <p:cNvSpPr txBox="1"/>
          <p:nvPr/>
        </p:nvSpPr>
        <p:spPr>
          <a:xfrm>
            <a:off x="5257800" y="3895725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Georgia"/>
              </a:rPr>
              <a:t><![CDATA[4]]></a:t>
            </a:r>
          </a:p>
        </p:txBody>
      </p:sp>
      <p:sp>
        <p:nvSpPr>
          <p:cNvPr id="24" name=""/>
          <p:cNvSpPr txBox="1"/>
          <p:nvPr/>
        </p:nvSpPr>
        <p:spPr>
          <a:xfrm>
            <a:off x="5657850" y="381952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251A">
                    <a:alpha val="100000"/>
                  </a:srgbClr>
                </a:solidFill>
                <a:latin typeface="Verdana"/>
              </a:rPr>
              <a:t><![CDATA[Выходит кислород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5657850" y="402907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Лишний газ покидает лист]]></a:t>
            </a:r>
          </a:p>
        </p:txBody>
      </p:sp>
      <p:sp>
        <p:nvSpPr>
          <p:cNvPr id="26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Вода + углекислый газ + свет → сахар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Побочный продукт — кислород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Сахар остаётся, кислород выходит]]></a:t>
            </a:r>
          </a:p>
        </p:txBody>
      </p:sp>
      <p:sp>
        <p:nvSpPr>
          <p:cNvPr id="27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8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AFDF8">
                  <a:alpha val="100000"/>
                </a:srgbClr>
              </a:gs>
              <a:gs pos="100000">
                <a:srgbClr val="EDF6EA">
                  <a:alpha val="100000"/>
                </a:srgbClr>
              </a:gs>
            </a:gsLst>
            <a:lin ang="6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8572500" y="4572000"/>
            <a:ext cx="114300" cy="114300"/>
          </a:xfrm>
          <a:prstGeom prst="ellipse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8362950" y="4572000"/>
            <a:ext cx="114300" cy="114300"/>
          </a:xfrm>
          <a:prstGeom prst="ellipse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8153400" y="4572000"/>
            <a:ext cx="114300" cy="114300"/>
          </a:xfrm>
          <a:prstGeom prst="ellipse">
            <a:avLst/>
          </a:prstGeom>
          <a:solidFill>
            <a:srgbClr val="D5E5D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495300"/>
            <a:ext cx="792480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5251A">
                    <a:alpha val="100000"/>
                  </a:srgbClr>
                </a:solidFill>
                <a:latin typeface="Georgia"/>
              </a:rPr>
              <a:t><![CDATA[Зачем растению сахар]]></a:t>
            </a:r>
          </a:p>
        </p:txBody>
      </p:sp>
      <p:sp>
        <p:nvSpPr>
          <p:cNvPr id="7" name="" descr=""/>
          <p:cNvSpPr/>
          <p:nvPr/>
        </p:nvSpPr>
        <p:spPr>
          <a:xfrm>
            <a:off x="609600" y="1295400"/>
            <a:ext cx="685800" cy="76200"/>
          </a:xfrm>
          <a:prstGeom prst="rect">
            <a:avLst/>
          </a:prstGeom>
          <a:solidFill>
            <a:srgbClr val="2F7A4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609600" y="1638300"/>
            <a:ext cx="79248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2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Сахар — топливо для жизн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2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Из сахара строятся ткан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2F7A4C">
                  <a:alpha val="100000"/>
                </a:srgbClr>
              </a:buClr>
              <a:buFont typeface="Calibri"/>
              <a:buChar char="•"/>
            </a:pPr>
            <a:r>
              <a:rPr lang="en-US" strike="noStrike" sz="2000" spc="0" u="none" cap="none">
                <a:solidFill>
                  <a:srgbClr val="43604A">
                    <a:alpha val="100000"/>
                  </a:srgbClr>
                </a:solidFill>
                <a:latin typeface="Verdana"/>
              </a:rPr>
              <a:t><![CDATA[Часть сахара откладывается в запас]]></a:t>
            </a:r>
          </a:p>
        </p:txBody>
      </p:sp>
      <p:sp>
        <p:nvSpPr>
          <p:cNvPr id="9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EA79F">
                    <a:alpha val="100000"/>
                  </a:srgbClr>
                </a:solidFill>
                <a:latin typeface="Verdana"/>
              </a:rPr>
              <a:t><![CDATA[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Подсказай</dc:creator>
  <cp:lastModifiedBy>Unknown Creator</cp:lastModifiedBy>
  <dcterms:created xsi:type="dcterms:W3CDTF">2026-09-02T20:45:47Z</dcterms:created>
  <dcterms:modified xsi:type="dcterms:W3CDTF">2026-09-02T20:45:47Z</dcterms:modified>
  <dc:title>Фотосинтез: как растение делает еду из света</dc:title>
  <dc:description>Презентация подготовлена с помощью сервиса «Подсказай»</dc:description>
  <dc:subject>Простой разбор для 6 класса: что нужно растению, как идёт процесс и зачем он важен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