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  <Override PartName="/ppt/charts/chart11.xml" ContentType="application/vnd.openxmlformats-officedocument.drawingml.chart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 algn="l" fontAlgn="base" marL="0" marR="0" indent="0" lvl="0">
              <a:defRPr/>
            </a:pPr>
            <a:r>
              <a:rPr lang="en-US" dirty="0" b="true" i="false" strike="noStrike" sz="1200" u="none" cap="none">
                <a:solidFill>
                  <a:srgbClr val="11202B">
                    <a:alpha val="100000"/>
                  </a:srgbClr>
                </a:solidFill>
                <a:latin typeface="Tahoma"/>
              </a:rPr>
              <a:t>Экономия времени и снижение задержек</a:t>
            </a:r>
            <a:endParaRPr lang="en-US" dirty="0"/>
          </a:p>
        </c:rich>
      </c:tx>
      <c:layout>
        <c:manualLayout>
          <c:xMode val="edge"/>
          <c:yMode val="edge"/>
          <c:x val="0.01"/>
          <c:y val="0.01"/>
        </c:manualLayout>
      </c:layout>
      <c:overlay val="0"/>
    </c:title>
    <c:autoTitleDeleted val="0"/>
    <c:view3D>
      <c:rotX val="0"/>
      <c:hPercent val="100"/>
      <c:rotY val="0"/>
      <c:depthPercent val="100"/>
      <c:rAngAx val="1"/>
      <c:perspective val="30"/>
    </c:view3D>
    <c:plotArea>
      <c:layout>
        <c:manualLayout>
          <c:xMode val="edge"/>
          <c:yMode val="edge"/>
        </c:manualLayout>
      </c:layout>
      <c:barChart>
        <c:barDir val="col"/>
        <c:grouping val="clustered"/>
        <c:ser>
          <c:idx val="0"/>
          <c:order val="0"/>
          <c:tx>
            <c:v>Экономия времени и снижение задержек</c:v>
          </c:tx>
          <c:dPt>
            <c:idx val="0"/>
            <c:spPr>
              <a:solidFill>
                <a:srgbClr val="3E7CB1">
                  <a:alpha val="100000"/>
                </a:srgbClr>
              </a:solidFill>
            </c:spPr>
          </c:dPt>
          <c:dPt>
            <c:idx val="1"/>
            <c:spPr>
              <a:solidFill>
                <a:srgbClr val="7FA9CC">
                  <a:alpha val="100000"/>
                </a:srgbClr>
              </a:solidFill>
            </c:spPr>
          </c:dPt>
          <c:dLbls>
            <c:txPr>
              <a:bodyPr/>
              <a:lstStyle/>
              <a:p>
                <a:pPr>
                  <a:defRPr b="false" i="false" strike="noStrike" sz="1100" u="none">
                    <a:solidFill>
                      <a:srgbClr val="11202B">
                        <a:alpha val="100000"/>
                      </a:srgbClr>
                    </a:solidFill>
                    <a:latin typeface="Arial"/>
                    <a:ea typeface="Arial"/>
                  </a:defRPr>
                </a:pPr>
                <a:endParaRPr lang="en-US" dirty="0"/>
              </a:p>
            </c:txPr>
            <c:dLblPos val="ctr"/>
            <c:showVal val="1"/>
            <c:showCatName val="0"/>
            <c:showSerName val="0"/>
            <c:showPercent val="0"/>
            <c:separator/>
            <c:showLeaderLines val="0"/>
          </c:dLbls>
          <c:cat>
            <c:strLit>
              <c:ptCount val="2"/>
              <c:pt idx="0">
                <c:v>Экономия</c:v>
              </c:pt>
              <c:pt idx="1">
                <c:v>Задержки</c:v>
              </c:pt>
            </c:strLit>
          </c:cat>
          <c:val>
            <c:numLit>
              <c:ptCount val="2"/>
              <c:pt idx="0">
                <c:v>30</c:v>
              </c:pt>
              <c:pt idx="1">
                <c:v>15</c:v>
              </c:pt>
            </c:numLit>
          </c:val>
        </c:ser>
        <c:gapWidth val="150"/>
        <c:overlap val="0"/>
        <c:axId val="52743552"/>
        <c:axId val="52749440"/>
        <c:extLst/>
      </c:barChart>
      <c:catAx>
        <c:axId val="52743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b="false" i="false" strike="noStrike" sz="1000" u="none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</a:defRPr>
            </a:pPr>
            <a:endParaRPr lang="en-US" dirty="0"/>
          </a:p>
        </c:txPr>
        <c:crossAx val="52749440"/>
        <c:crosses val="autoZero"/>
        <c:lblAlgn val="ctr"/>
        <c:lblOffset val="100"/>
      </c:catAx>
      <c:valAx>
        <c:axId val="527494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b="false" i="false" strike="noStrike" sz="1000" u="none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</a:defRPr>
            </a:pPr>
            <a:endParaRPr lang="en-US" dirty="0"/>
          </a:p>
        </c:txPr>
        <c:crossAx val="52743552"/>
        <c:crosses val="autoZero"/>
        <c:crossBetween val="between"/>
      </c:valAx>
    </c:plotArea>
    <c:plotVisOnly val="1"/>
    <c:dispBlanksAs val="zero"/>
  </c:chart>
  <c:spPr>
    <a:noFill/>
  </c:spPr>
</c:chartSpace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609600" y="381000"/>
          <a:ext cx="8534400" cy="3238500"/>
          <a:chOff x="609600" y="381000"/>
          <a:chExt cx="8534400" cy="323850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267200" cy="1619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609600" y="200025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000000">
                    <a:alpha val="100000"/>
                  </a:srgbClr>
                </a:solidFill>
                <a:latin typeface="Arial"/>
              </a:rPr>
              <a:t><![CDATA[Чтобы врач доверял системе, важно понимать, почему модель предлагает тот или иной вывод. В изображениях применяют карты значимости, показывающие, какие области повлияли на решение. Для табличных и текстовых данных используют методы SHAP, оценивающие вклад каждого признака. Эти инструменты позволяют выявлять артефакты и проводить аудит безопасности, снижая риск ошибок и повышая приемлемость решений в клинике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609600" y="381000"/>
          <a:ext cx="8534400" cy="3238500"/>
          <a:chOff x="609600" y="381000"/>
          <a:chExt cx="8534400" cy="323850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267200" cy="1619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609600" y="200025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000000">
                    <a:alpha val="100000"/>
                  </a:srgbClr>
                </a:solidFill>
                <a:latin typeface="Arial"/>
              </a:rPr>
              <a:t><![CDATA[Модели, обученные в одном центре, нередко теряют точность в другом из‑за отличий в оборудовании, протоколах и составе пациентов. Поэтому внешняя валидация на независимых наборах данных — обязательный этап. Также важна калибровка вероятностных выходов, чтобы предсказанные риски соответствовали реальным. Для повышения переносимости используют адаптацию домена и обновление модели на новых данных под контролем качества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609600" y="381000"/>
          <a:ext cx="8534400" cy="3238500"/>
          <a:chOff x="609600" y="381000"/>
          <a:chExt cx="8534400" cy="323850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267200" cy="1619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609600" y="200025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000000">
                    <a:alpha val="100000"/>
                  </a:srgbClr>
                </a:solidFill>
                <a:latin typeface="Arial"/>
              </a:rPr>
              <a:t><![CDATA[Медицинские ИИ‑системы требуют доказательств клинической пользы и безопасности через проспективные исследования. В ЕС действует MDR, в США действует FDA, определяющие требования к программным медицинским изделиям. После вывода на рынок предусмотрен мониторинг инцидентов и обновлений. Ответственность делится между разработчиком, поставщиком и медицинской организацией, а клиницист сохраняет решающую роль в принятии решений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609600" y="381000"/>
          <a:ext cx="8534400" cy="3238500"/>
          <a:chOff x="609600" y="381000"/>
          <a:chExt cx="8534400" cy="323850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267200" cy="1619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609600" y="200025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000000">
                    <a:alpha val="100000"/>
                  </a:srgbClr>
                </a:solidFill>
                <a:latin typeface="Arial"/>
              </a:rPr>
              <a:t><![CDATA[Этические требования включают защиту персональных данных и прозрачность целей обработки. Пациент должен дать информированное согласие, особенно при вторичном использовании данных для исследований. Алгоритмы нельзя допускать к дискриминации групп, поэтому нужно отслеживать метрики справедливости. Практикуют минимизацию собираемых полей, деидентификацию и безопасное хранение, а доступ к данным ограничивают по ролям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609600" y="381000"/>
          <a:ext cx="8534400" cy="3238500"/>
          <a:chOff x="609600" y="381000"/>
          <a:chExt cx="8534400" cy="323850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267200" cy="1619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609600" y="200025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000000">
                    <a:alpha val="100000"/>
                  </a:srgbClr>
                </a:solidFill>
                <a:latin typeface="Arial"/>
              </a:rPr>
              <a:t><![CDATA[Даже точная модель бесполезна без грамотной интеграции. Решение должно встраиваться в привычные шаги врача: получать данные автоматически, выдавать рекомендации в нужный момент и в понятной форме. Персоналу нужны обучение и четкие инструкции по применению и ограничениям. Важно проектировать взаимодействие человека и системы, оставляя право финального решения за врачом и измеряя эффекты на время и частоту ошибок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609600" y="381000"/>
          <a:ext cx="8534400" cy="3238500"/>
          <a:chOff x="609600" y="381000"/>
          <a:chExt cx="8534400" cy="323850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267200" cy="1619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609600" y="200025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000000">
                    <a:alpha val="100000"/>
                  </a:srgbClr>
                </a:solidFill>
                <a:latin typeface="Arial"/>
              </a:rPr>
              <a:t><![CDATA[Максимальная отдача достигается в массовых рутинных задачах: первичный разбор изображений, сортировка обращений, автозаполнение шаблонов. Здесь экономия времени персонала может составлять десятки процентов, а стандартизация снижает вариативность и пропуски. Приоритизация позволяет быстрее обрабатывать критические случаи. Практика — начинать с пилота, измерять экономию и влияние на качество, затем масштабировать при положительном ROI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609600" y="381000"/>
          <a:ext cx="8534400" cy="3238500"/>
          <a:chOff x="609600" y="381000"/>
          <a:chExt cx="8534400" cy="323850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267200" cy="1619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609600" y="200025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000000">
                    <a:alpha val="100000"/>
                  </a:srgbClr>
                </a:solidFill>
                <a:latin typeface="Arial"/>
              </a:rPr>
              <a:t><![CDATA[Медицина генерирует огромные массивы данных: изображения, записи наблюдений, сигналы приборов. Оценки показывают, что их объем ежегодно растет примерно на треть. При этом у врачей ограничено время на каждого пациента, а многие процессы остаются ручными. Искусственный интеллект помогает обрабатывать данные быстрее и качественнее, повышать диагностическую точность и оптимизировать ресурсы. Особенно ценна автоматизация рутинных процедур при сохранении контроля со стороны клиницистов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609600" y="381000"/>
          <a:ext cx="8534400" cy="3238500"/>
          <a:chOff x="609600" y="381000"/>
          <a:chExt cx="8534400" cy="323850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267200" cy="1619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609600" y="200025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000000">
                    <a:alpha val="100000"/>
                  </a:srgbClr>
                </a:solidFill>
                <a:latin typeface="Arial"/>
              </a:rPr>
              <a:t><![CDATA[Различим термины. Искусственный интеллект — это широкий класс методов для имитации интеллектуальных задач: классификация, планирование, распознавание. Машинное обучение — подмножество ИИ, где модель обучается на примерах, а не на заранее выписанных правилах. Глубокое обучение — часть машинного обучения, основанная на многослойных нейронных сетях. В клинике метод выбирают по типу данных, требуемой точности, времени отклика и интерпретируемости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609600" y="381000"/>
          <a:ext cx="8534400" cy="3238500"/>
          <a:chOff x="609600" y="381000"/>
          <a:chExt cx="8534400" cy="323850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267200" cy="1619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609600" y="200025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000000">
                    <a:alpha val="100000"/>
                  </a:srgbClr>
                </a:solidFill>
                <a:latin typeface="Arial"/>
              </a:rPr>
              <a:t><![CDATA[Медицинские данные разнородны. Визуальные исследования, такие как КТ и МРТ, требуют пространственных моделей. Электронные медицинские карты и заметки врачей — это неструктурированный текст, где важен контекст и терминология. Физиологические сигналы имеют временную структуру и артефакты. Омические данные высокоразмерны и часто разрежены. Эти свойства напрямую определяют выбор модели, предобработку и стратегию валидации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609600" y="381000"/>
          <a:ext cx="8534400" cy="3238500"/>
          <a:chOff x="609600" y="381000"/>
          <a:chExt cx="8534400" cy="323850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267200" cy="1619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609600" y="200025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000000">
                    <a:alpha val="100000"/>
                  </a:srgbClr>
                </a:solidFill>
                <a:latin typeface="Arial"/>
              </a:rPr>
              <a:t><![CDATA[В задачах визуальной диагностики свёрточные нейронные сети автоматически учатся выделять релевантные признаки. На ретинопатии, пневмонии и скрининге рака легкого такие модели демонстрируют результаты, сопоставимые с экспертами. Зрелость направления обеспечивают большие размеченные наборы изображений и протоколы оценки. Ограничения остаются: различия сканеров, протоколов и популяций требуют внешней валидации и калибровки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609600" y="381000"/>
          <a:ext cx="8534400" cy="3238500"/>
          <a:chOff x="609600" y="381000"/>
          <a:chExt cx="8534400" cy="323850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267200" cy="1619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609600" y="200025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000000">
                    <a:alpha val="100000"/>
                  </a:srgbClr>
                </a:solidFill>
                <a:latin typeface="Arial"/>
              </a:rPr>
              <a:t><![CDATA[Натуральная обработка языка позволяет структурировать содержимое электронных карт: извлекать диагнозы, симптомы, результаты обследований и привязывать их к кодам классификаторов. Такие системы выявляют потенциальные лекарственные взаимодействия и предупреждают о рисках. Важны доменные словари и обучение на локальных корпусах, иначе падает точность из‑за различий терминологии и стилей записей между учреждениями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609600" y="381000"/>
          <a:ext cx="8534400" cy="3238500"/>
          <a:chOff x="609600" y="381000"/>
          <a:chExt cx="8534400" cy="323850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267200" cy="1619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609600" y="200025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000000">
                    <a:alpha val="100000"/>
                  </a:srgbClr>
                </a:solidFill>
                <a:latin typeface="Arial"/>
              </a:rPr>
              <a:t><![CDATA[Прогностические модели комбинируют клинику, лабораторные показатели и иногда геномику, чтобы оценивать индивидуальные риски событий: осложнений, реадмиссий, нежелательных реакций. Это позволяет выделять группы разного риска и настраивать интенсивность наблюдения и лечения. Такой подход повышает эффективность терапии и даёт возможность профилактики за счёт раннего вмешательства, если вероятность неблагоприятного исхода высока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609600" y="381000"/>
          <a:ext cx="8534400" cy="3238500"/>
          <a:chOff x="609600" y="381000"/>
          <a:chExt cx="8534400" cy="323850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267200" cy="1619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609600" y="200025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000000">
                    <a:alpha val="100000"/>
                  </a:srgbClr>
                </a:solidFill>
                <a:latin typeface="Arial"/>
              </a:rPr>
              <a:t><![CDATA[Клинические ассистенты помогают сортировать обращения: выделять неотложные случаи и направлять к нужному специалисту. Чат‑боты отвечают на типовые вопросы о подготовке к процедурам и режиме приема лекарств. Для врачей они формируют черновики выписок и эпикризов по структурированным данным. Это сокращает рутину и снижает нагрузку на колл‑центр, оставаясь под контролем человека для финальной проверки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609600" y="381000"/>
          <a:ext cx="8534400" cy="3238500"/>
          <a:chOff x="609600" y="381000"/>
          <a:chExt cx="8534400" cy="323850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267200" cy="1619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609600" y="200025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000000">
                    <a:alpha val="100000"/>
                  </a:srgbClr>
                </a:solidFill>
                <a:latin typeface="Arial"/>
              </a:rPr>
              <a:t><![CDATA[Клинические данные часто неполные: отсутствуют поля, встречаются ошибки ввода и разные протоколы измерений. Такие искажения смещают распределение признаков и вводят систематические ошибки. Если обучающие выборки не репрезентативны, модели работают хуже для некоторых половозрастных или этнических групп. Поэтому необходимы процедуры очистки, стратифицированная выборка, оценка справедливости и регулярный аудит источников данных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982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97-v16.jpg"/>
  <Relationship Id="rId3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98-v17.jpg"/>
  <Relationship Id="rId3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99-v18.jpg"/>
  <Relationship Id="rId3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100-v19.jpg"/>
  <Relationship Id="rId3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101-v110.jpg"/>
  <Relationship Id="rId3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chart" Target="../charts/chart11.xml"/>
  <Relationship Id="rId3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90-v11.jpg"/>
  <Relationship Id="rId3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91-v12.jpg"/>
  <Relationship Id="rId3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92-v13.jpg"/>
  <Relationship Id="rId3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93-v14.jpg"/>
  <Relationship Id="rId3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94-v15.jpg"/>
  <Relationship Id="rId3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E7CB1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3E7CB1">
                  <a:alpha val="100000"/>
                </a:srgbClr>
              </a:gs>
              <a:gs pos="100000">
                <a:srgbClr val="9FC5E8">
                  <a:alpha val="100000"/>
                </a:srgbClr>
              </a:gs>
            </a:gsLst>
            <a:lin ang="1200000" scaled="0"/>
          </a:gra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cxnSp>
        <p:nvCxnSpPr>
          <p:cNvPr id="3" name=""/>
          <p:cNvCxnSpPr/>
          <p:nvPr/>
        </p:nvCxnSpPr>
        <p:spPr>
          <a:xfrm>
            <a:off x="7048500" y="0"/>
            <a:ext cx="1524000" cy="5143500"/>
          </a:xfrm>
          <a:prstGeom prst="line">
            <a:avLst/>
          </a:prstGeom>
          <a:ln w="28575" cap="flat" cmpd="sng" algn="ctr">
            <a:solidFill>
              <a:srgbClr val="95B7D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"/>
          <p:cNvSpPr txBox="1"/>
          <p:nvPr/>
        </p:nvSpPr>
        <p:spPr>
          <a:xfrm>
            <a:off x="609600" y="1333500"/>
            <a:ext cx="7924800" cy="1905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4000" spc="0" u="none" cap="none">
                <a:solidFill>
                  <a:srgbClr val="FFFFFF">
                    <a:alpha val="100000"/>
                  </a:srgbClr>
                </a:solidFill>
                <a:latin typeface="Tahoma"/>
              </a:rPr>
              <a:t><![CDATA[Искусственный интеллект в медицине: возможности и границы]]></a:t>
            </a:r>
          </a:p>
        </p:txBody>
      </p:sp>
      <p:sp>
        <p:nvSpPr>
          <p:cNvPr id="5" name=""/>
          <p:cNvSpPr txBox="1"/>
          <p:nvPr/>
        </p:nvSpPr>
        <p:spPr>
          <a:xfrm>
            <a:off x="609600" y="2857500"/>
            <a:ext cx="79248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2000" spc="0" u="none" cap="none">
                <a:solidFill>
                  <a:srgbClr val="C5D8E8">
                    <a:alpha val="100000"/>
                  </a:srgbClr>
                </a:solidFill>
                <a:latin typeface="Arial"/>
              </a:rPr>
              <a:t><![CDATA[От алгоритмов к клинической практике: что уже работает и где пролегают ограничения]]></a:t>
            </a:r>
          </a:p>
        </p:txBody>
      </p:sp>
      <p:sp>
        <p:nvSpPr>
          <p:cNvPr id="6" name="" descr=""/>
          <p:cNvSpPr/>
          <p:nvPr/>
        </p:nvSpPr>
        <p:spPr>
          <a:xfrm>
            <a:off x="609600" y="3600450"/>
            <a:ext cx="1143000" cy="95250"/>
          </a:xfrm>
          <a:prstGeom prst="rect">
            <a:avLst/>
          </a:prstGeom>
          <a:solidFill>
            <a:srgbClr val="E4B363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609600" y="3952875"/>
            <a:ext cx="5067300" cy="381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C5D8E8">
                    <a:alpha val="100000"/>
                  </a:srgbClr>
                </a:solidFill>
                <a:latin typeface="Arial"/>
              </a:rPr>
              <a:t><![CDATA[Пример работы сервиса Подсказай · podskazai.ru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C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F9FCFF">
                  <a:alpha val="100000"/>
                </a:srgbClr>
              </a:gs>
              <a:gs pos="100000">
                <a:srgbClr val="EAF2FA">
                  <a:alpha val="100000"/>
                </a:srgbClr>
              </a:gs>
            </a:gsLst>
            <a:lin ang="2400000" scaled="0"/>
          </a:gra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/>
          <p:cNvSpPr txBox="1"/>
          <p:nvPr/>
        </p:nvSpPr>
        <p:spPr>
          <a:xfrm>
            <a:off x="609600" y="495300"/>
            <a:ext cx="4914900" cy="11239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11202B">
                    <a:alpha val="100000"/>
                  </a:srgbClr>
                </a:solidFill>
                <a:latin typeface="Tahoma"/>
              </a:rPr>
              <a:t><![CDATA[Интерпретируемость и доверие клиницистов]]></a:t>
            </a:r>
          </a:p>
        </p:txBody>
      </p:sp>
      <p:sp>
        <p:nvSpPr>
          <p:cNvPr id="4" name="" descr=""/>
          <p:cNvSpPr/>
          <p:nvPr/>
        </p:nvSpPr>
        <p:spPr>
          <a:xfrm>
            <a:off x="609600" y="1657350"/>
            <a:ext cx="685800" cy="76200"/>
          </a:xfrm>
          <a:prstGeom prst="rect">
            <a:avLst/>
          </a:prstGeom>
          <a:solidFill>
            <a:srgbClr val="3E7CB1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5124450" y="1600200"/>
            <a:ext cx="3409950" cy="2667000"/>
          </a:xfrm>
          <a:prstGeom prst="rect">
            <a:avLst/>
          </a:prstGeom>
          <a:solidFill>
            <a:srgbClr val="D7E5F1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pic>
        <p:nvPicPr>
          <p:cNvPr id="6" name="Иллюстрация" descr="Медицинский снимок с абстрактной зоной подсветки, символизирующей важные области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4450" y="1647825"/>
            <a:ext cx="3409950" cy="2571750"/>
          </a:xfrm>
          <a:prstGeom prst="rect">
            <a:avLst/>
          </a:prstGeom>
          <a:noFill/>
        </p:spPr>
      </p:pic>
      <p:sp>
        <p:nvSpPr>
          <p:cNvPr id="7" name=""/>
          <p:cNvSpPr txBox="1"/>
          <p:nvPr/>
        </p:nvSpPr>
        <p:spPr>
          <a:xfrm>
            <a:off x="609600" y="2000250"/>
            <a:ext cx="4124325" cy="2495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Пояснения повышают принятие решений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Карты значимости (saliency) для изображений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SHAP объясняет вклад признаков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Аудит безопасности требует прозрачности]]></a:t>
            </a:r>
          </a:p>
        </p:txBody>
      </p:sp>
      <p:sp>
        <p:nvSpPr>
          <p:cNvPr id="8" name=""/>
          <p:cNvSpPr txBox="1"/>
          <p:nvPr/>
        </p:nvSpPr>
        <p:spPr>
          <a:xfrm>
            <a:off x="7962900" y="4572000"/>
            <a:ext cx="5715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9CA4AA">
                    <a:alpha val="100000"/>
                  </a:srgbClr>
                </a:solidFill>
                <a:latin typeface="Arial"/>
              </a:rPr>
              <a:t><![CDATA[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C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F9FCFF">
                  <a:alpha val="100000"/>
                </a:srgbClr>
              </a:gs>
              <a:gs pos="100000">
                <a:srgbClr val="EAF2FA">
                  <a:alpha val="100000"/>
                </a:srgbClr>
              </a:gs>
            </a:gsLst>
            <a:lin ang="2400000" scaled="0"/>
          </a:gra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/>
          <p:cNvSpPr txBox="1"/>
          <p:nvPr/>
        </p:nvSpPr>
        <p:spPr>
          <a:xfrm>
            <a:off x="609600" y="495300"/>
            <a:ext cx="4914900" cy="11239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11202B">
                    <a:alpha val="100000"/>
                  </a:srgbClr>
                </a:solidFill>
                <a:latin typeface="Tahoma"/>
              </a:rPr>
              <a:t><![CDATA[Обобщение и переносимость моделей]]></a:t>
            </a:r>
          </a:p>
        </p:txBody>
      </p:sp>
      <p:sp>
        <p:nvSpPr>
          <p:cNvPr id="4" name="" descr=""/>
          <p:cNvSpPr/>
          <p:nvPr/>
        </p:nvSpPr>
        <p:spPr>
          <a:xfrm>
            <a:off x="609600" y="1657350"/>
            <a:ext cx="685800" cy="76200"/>
          </a:xfrm>
          <a:prstGeom prst="rect">
            <a:avLst/>
          </a:prstGeom>
          <a:solidFill>
            <a:srgbClr val="3E7CB1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5124450" y="1600200"/>
            <a:ext cx="3409950" cy="2667000"/>
          </a:xfrm>
          <a:prstGeom prst="rect">
            <a:avLst/>
          </a:prstGeom>
          <a:solidFill>
            <a:srgbClr val="D7E5F1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pic>
        <p:nvPicPr>
          <p:cNvPr id="6" name="Иллюстрация" descr="Два разных больничных корпуса рядом, символизирующие перенос между клиниками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4450" y="1647825"/>
            <a:ext cx="3409950" cy="2571750"/>
          </a:xfrm>
          <a:prstGeom prst="rect">
            <a:avLst/>
          </a:prstGeom>
          <a:noFill/>
        </p:spPr>
      </p:pic>
      <p:sp>
        <p:nvSpPr>
          <p:cNvPr id="7" name=""/>
          <p:cNvSpPr txBox="1"/>
          <p:nvPr/>
        </p:nvSpPr>
        <p:spPr>
          <a:xfrm>
            <a:off x="609600" y="2000250"/>
            <a:ext cx="4124325" cy="2495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Точность падает при переносе между клиниками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Внешняя валидация обязательна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Нужна калибровка вероятностей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Стратегии адаптации домена помогают]]></a:t>
            </a:r>
          </a:p>
        </p:txBody>
      </p:sp>
      <p:sp>
        <p:nvSpPr>
          <p:cNvPr id="8" name=""/>
          <p:cNvSpPr txBox="1"/>
          <p:nvPr/>
        </p:nvSpPr>
        <p:spPr>
          <a:xfrm>
            <a:off x="7962900" y="4572000"/>
            <a:ext cx="5715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9CA4AA">
                    <a:alpha val="100000"/>
                  </a:srgbClr>
                </a:solidFill>
                <a:latin typeface="Arial"/>
              </a:rPr>
              <a:t><![CDATA[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C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F9FCFF">
                  <a:alpha val="100000"/>
                </a:srgbClr>
              </a:gs>
              <a:gs pos="100000">
                <a:srgbClr val="EAF2FA">
                  <a:alpha val="100000"/>
                </a:srgbClr>
              </a:gs>
            </a:gsLst>
            <a:lin ang="2400000" scaled="0"/>
          </a:gra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/>
          <p:cNvSpPr txBox="1"/>
          <p:nvPr/>
        </p:nvSpPr>
        <p:spPr>
          <a:xfrm>
            <a:off x="609600" y="495300"/>
            <a:ext cx="4914900" cy="11239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11202B">
                    <a:alpha val="100000"/>
                  </a:srgbClr>
                </a:solidFill>
                <a:latin typeface="Tahoma"/>
              </a:rPr>
              <a:t><![CDATA[Регулирование, валидация и ответственность]]></a:t>
            </a:r>
          </a:p>
        </p:txBody>
      </p:sp>
      <p:sp>
        <p:nvSpPr>
          <p:cNvPr id="4" name="" descr=""/>
          <p:cNvSpPr/>
          <p:nvPr/>
        </p:nvSpPr>
        <p:spPr>
          <a:xfrm>
            <a:off x="609600" y="1657350"/>
            <a:ext cx="685800" cy="76200"/>
          </a:xfrm>
          <a:prstGeom prst="rect">
            <a:avLst/>
          </a:prstGeom>
          <a:solidFill>
            <a:srgbClr val="3E7CB1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5124450" y="1600200"/>
            <a:ext cx="3409950" cy="2667000"/>
          </a:xfrm>
          <a:prstGeom prst="rect">
            <a:avLst/>
          </a:prstGeom>
          <a:solidFill>
            <a:srgbClr val="D7E5F1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pic>
        <p:nvPicPr>
          <p:cNvPr id="6" name="Иллюстрация" descr="Судейский молоток рядом со стетоскопом, символ правового регулирования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4450" y="1647825"/>
            <a:ext cx="3409950" cy="2571750"/>
          </a:xfrm>
          <a:prstGeom prst="rect">
            <a:avLst/>
          </a:prstGeom>
          <a:noFill/>
        </p:spPr>
      </p:pic>
      <p:sp>
        <p:nvSpPr>
          <p:cNvPr id="7" name=""/>
          <p:cNvSpPr txBox="1"/>
          <p:nvPr/>
        </p:nvSpPr>
        <p:spPr>
          <a:xfrm>
            <a:off x="609600" y="2000250"/>
            <a:ext cx="4124325" cy="2495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Клинические испытания подтверждают пользу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MDR и FDA регулируют медицинский софт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Пострыночный мониторинг обязателен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Ответственность распределена по ролям]]></a:t>
            </a:r>
          </a:p>
        </p:txBody>
      </p:sp>
      <p:sp>
        <p:nvSpPr>
          <p:cNvPr id="8" name=""/>
          <p:cNvSpPr txBox="1"/>
          <p:nvPr/>
        </p:nvSpPr>
        <p:spPr>
          <a:xfrm>
            <a:off x="7962900" y="4572000"/>
            <a:ext cx="5715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9CA4AA">
                    <a:alpha val="100000"/>
                  </a:srgbClr>
                </a:solidFill>
                <a:latin typeface="Arial"/>
              </a:rPr>
              <a:t><![CDATA[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C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F9FCFF">
                  <a:alpha val="100000"/>
                </a:srgbClr>
              </a:gs>
              <a:gs pos="100000">
                <a:srgbClr val="EAF2FA">
                  <a:alpha val="100000"/>
                </a:srgbClr>
              </a:gs>
            </a:gsLst>
            <a:lin ang="2400000" scaled="0"/>
          </a:gra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/>
          <p:cNvSpPr txBox="1"/>
          <p:nvPr/>
        </p:nvSpPr>
        <p:spPr>
          <a:xfrm>
            <a:off x="609600" y="495300"/>
            <a:ext cx="4914900" cy="11239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11202B">
                    <a:alpha val="100000"/>
                  </a:srgbClr>
                </a:solidFill>
                <a:latin typeface="Tahoma"/>
              </a:rPr>
              <a:t><![CDATA[Этика и конфиденциальность]]></a:t>
            </a:r>
          </a:p>
        </p:txBody>
      </p:sp>
      <p:sp>
        <p:nvSpPr>
          <p:cNvPr id="4" name="" descr=""/>
          <p:cNvSpPr/>
          <p:nvPr/>
        </p:nvSpPr>
        <p:spPr>
          <a:xfrm>
            <a:off x="609600" y="1657350"/>
            <a:ext cx="685800" cy="76200"/>
          </a:xfrm>
          <a:prstGeom prst="rect">
            <a:avLst/>
          </a:prstGeom>
          <a:solidFill>
            <a:srgbClr val="3E7CB1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5124450" y="1600200"/>
            <a:ext cx="3409950" cy="2667000"/>
          </a:xfrm>
          <a:prstGeom prst="rect">
            <a:avLst/>
          </a:prstGeom>
          <a:solidFill>
            <a:srgbClr val="D7E5F1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pic>
        <p:nvPicPr>
          <p:cNvPr id="6" name="Иллюстрация" descr="Закрытая медицинская папка с замком и стетоскопом, символ конфиденциальности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4450" y="1647825"/>
            <a:ext cx="3409950" cy="2571750"/>
          </a:xfrm>
          <a:prstGeom prst="rect">
            <a:avLst/>
          </a:prstGeom>
          <a:noFill/>
        </p:spPr>
      </p:pic>
      <p:sp>
        <p:nvSpPr>
          <p:cNvPr id="7" name=""/>
          <p:cNvSpPr txBox="1"/>
          <p:nvPr/>
        </p:nvSpPr>
        <p:spPr>
          <a:xfrm>
            <a:off x="609600" y="2000250"/>
            <a:ext cx="4124325" cy="2495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Защита приватности пациента обязательна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Информированное согласие на обработку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Недопустима алгоритмическая дискриминация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Минимизация и анонимизация данных]]></a:t>
            </a:r>
          </a:p>
        </p:txBody>
      </p:sp>
      <p:sp>
        <p:nvSpPr>
          <p:cNvPr id="8" name=""/>
          <p:cNvSpPr txBox="1"/>
          <p:nvPr/>
        </p:nvSpPr>
        <p:spPr>
          <a:xfrm>
            <a:off x="7962900" y="4572000"/>
            <a:ext cx="5715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9CA4AA">
                    <a:alpha val="100000"/>
                  </a:srgbClr>
                </a:solidFill>
                <a:latin typeface="Arial"/>
              </a:rPr>
              <a:t><![CDATA[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C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F9FCFF">
                  <a:alpha val="100000"/>
                </a:srgbClr>
              </a:gs>
              <a:gs pos="100000">
                <a:srgbClr val="EAF2FA">
                  <a:alpha val="100000"/>
                </a:srgbClr>
              </a:gs>
            </a:gsLst>
            <a:lin ang="2400000" scaled="0"/>
          </a:gra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/>
          <p:cNvSpPr txBox="1"/>
          <p:nvPr/>
        </p:nvSpPr>
        <p:spPr>
          <a:xfrm>
            <a:off x="609600" y="495300"/>
            <a:ext cx="4914900" cy="11239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11202B">
                    <a:alpha val="100000"/>
                  </a:srgbClr>
                </a:solidFill>
                <a:latin typeface="Tahoma"/>
              </a:rPr>
              <a:t><![CDATA[Интеграция в клинический процесс]]></a:t>
            </a:r>
          </a:p>
        </p:txBody>
      </p:sp>
      <p:sp>
        <p:nvSpPr>
          <p:cNvPr id="4" name="" descr=""/>
          <p:cNvSpPr/>
          <p:nvPr/>
        </p:nvSpPr>
        <p:spPr>
          <a:xfrm>
            <a:off x="609600" y="1657350"/>
            <a:ext cx="685800" cy="76200"/>
          </a:xfrm>
          <a:prstGeom prst="rect">
            <a:avLst/>
          </a:prstGeom>
          <a:solidFill>
            <a:srgbClr val="3E7CB1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5124450" y="1600200"/>
            <a:ext cx="3409950" cy="2667000"/>
          </a:xfrm>
          <a:prstGeom prst="rect">
            <a:avLst/>
          </a:prstGeom>
          <a:solidFill>
            <a:srgbClr val="D7E5F1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pic>
        <p:nvPicPr>
          <p:cNvPr id="6" name="Иллюстрация" descr="Рабочее место врача с монитором и стетоскопом, намек на встраивание в рабочий процесс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4450" y="1647825"/>
            <a:ext cx="3409950" cy="2571750"/>
          </a:xfrm>
          <a:prstGeom prst="rect">
            <a:avLst/>
          </a:prstGeom>
          <a:noFill/>
        </p:spPr>
      </p:pic>
      <p:sp>
        <p:nvSpPr>
          <p:cNvPr id="7" name=""/>
          <p:cNvSpPr txBox="1"/>
          <p:nvPr/>
        </p:nvSpPr>
        <p:spPr>
          <a:xfrm>
            <a:off x="609600" y="2000250"/>
            <a:ext cx="4124325" cy="2495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Ценность раскрывается в рабочем потоке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Обучение персонала и инструкции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Человеко‑машинное взаимодействие критично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Измеримая польза: время и ошибки]]></a:t>
            </a:r>
          </a:p>
        </p:txBody>
      </p:sp>
      <p:sp>
        <p:nvSpPr>
          <p:cNvPr id="8" name=""/>
          <p:cNvSpPr txBox="1"/>
          <p:nvPr/>
        </p:nvSpPr>
        <p:spPr>
          <a:xfrm>
            <a:off x="7962900" y="4572000"/>
            <a:ext cx="5715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9CA4AA">
                    <a:alpha val="100000"/>
                  </a:srgbClr>
                </a:solidFill>
                <a:latin typeface="Arial"/>
              </a:rPr>
              <a:t><![CDATA[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C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F9FCFF">
                  <a:alpha val="100000"/>
                </a:srgbClr>
              </a:gs>
              <a:gs pos="100000">
                <a:srgbClr val="EAF2FA">
                  <a:alpha val="100000"/>
                </a:srgbClr>
              </a:gs>
            </a:gsLst>
            <a:lin ang="2400000" scaled="0"/>
          </a:gra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/>
          <p:cNvSpPr txBox="1"/>
          <p:nvPr/>
        </p:nvSpPr>
        <p:spPr>
          <a:xfrm>
            <a:off x="609600" y="495300"/>
            <a:ext cx="4914900" cy="11239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11202B">
                    <a:alpha val="100000"/>
                  </a:srgbClr>
                </a:solidFill>
                <a:latin typeface="Tahoma"/>
              </a:rPr>
              <a:t><![CDATA[Где ИИ даёт наибольший эффект]]></a:t>
            </a:r>
          </a:p>
        </p:txBody>
      </p:sp>
      <p:sp>
        <p:nvSpPr>
          <p:cNvPr id="4" name="" descr=""/>
          <p:cNvSpPr/>
          <p:nvPr/>
        </p:nvSpPr>
        <p:spPr>
          <a:xfrm>
            <a:off x="609600" y="1657350"/>
            <a:ext cx="685800" cy="76200"/>
          </a:xfrm>
          <a:prstGeom prst="rect">
            <a:avLst/>
          </a:prstGeom>
          <a:solidFill>
            <a:srgbClr val="3E7CB1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graphicFrame>
        <p:nvGraphicFramePr>
          <p:cNvPr id="5" name="Экономия времени и снижение задержек" descr=""/>
          <p:cNvGraphicFramePr/>
          <p:nvPr/>
        </p:nvGraphicFramePr>
        <p:xfrm>
          <a:off x="5124450" y="1428750"/>
          <a:ext cx="3409950" cy="2857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"/>
          <p:cNvSpPr txBox="1"/>
          <p:nvPr/>
        </p:nvSpPr>
        <p:spPr>
          <a:xfrm>
            <a:off x="609600" y="2000250"/>
            <a:ext cx="4124325" cy="2495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Автоматизация рутин экономит 20–30 % времени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Приоритизация снижает задержки на 15–25 %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Качество повышается за счёт стандартизации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Пилоты масштабируют после оценки ROI]]></a:t>
            </a:r>
          </a:p>
        </p:txBody>
      </p:sp>
      <p:sp>
        <p:nvSpPr>
          <p:cNvPr id="7" name=""/>
          <p:cNvSpPr txBox="1"/>
          <p:nvPr/>
        </p:nvSpPr>
        <p:spPr>
          <a:xfrm>
            <a:off x="7962900" y="4572000"/>
            <a:ext cx="5715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9CA4AA">
                    <a:alpha val="100000"/>
                  </a:srgbClr>
                </a:solidFill>
                <a:latin typeface="Arial"/>
              </a:rPr>
              <a:t><![CDATA[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C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F9FCFF">
                  <a:alpha val="100000"/>
                </a:srgbClr>
              </a:gs>
              <a:gs pos="100000">
                <a:srgbClr val="EAF2FA">
                  <a:alpha val="100000"/>
                </a:srgbClr>
              </a:gs>
            </a:gsLst>
            <a:lin ang="2400000" scaled="0"/>
          </a:gra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/>
          <p:cNvSpPr txBox="1"/>
          <p:nvPr/>
        </p:nvSpPr>
        <p:spPr>
          <a:xfrm>
            <a:off x="609600" y="495300"/>
            <a:ext cx="4914900" cy="11239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11202B">
                    <a:alpha val="100000"/>
                  </a:srgbClr>
                </a:solidFill>
                <a:latin typeface="Tahoma"/>
              </a:rPr>
              <a:t><![CDATA[Почему ИИ важен для медицины сегодня]]></a:t>
            </a:r>
          </a:p>
        </p:txBody>
      </p:sp>
      <p:sp>
        <p:nvSpPr>
          <p:cNvPr id="4" name="" descr=""/>
          <p:cNvSpPr/>
          <p:nvPr/>
        </p:nvSpPr>
        <p:spPr>
          <a:xfrm>
            <a:off x="609600" y="1657350"/>
            <a:ext cx="685800" cy="76200"/>
          </a:xfrm>
          <a:prstGeom prst="rect">
            <a:avLst/>
          </a:prstGeom>
          <a:solidFill>
            <a:srgbClr val="3E7CB1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5124450" y="1428750"/>
            <a:ext cx="3562350" cy="247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2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Рост данных и дефицит ресурсов]]></a:t>
            </a:r>
          </a:p>
        </p:txBody>
      </p:sp>
      <p:sp>
        <p:nvSpPr>
          <p:cNvPr id="6" name="" descr=""/>
          <p:cNvSpPr/>
          <p:nvPr/>
        </p:nvSpPr>
        <p:spPr>
          <a:xfrm>
            <a:off x="5124450" y="1714500"/>
            <a:ext cx="3562350" cy="1219200"/>
          </a:xfrm>
          <a:prstGeom prst="roundRect">
            <a:avLst/>
          </a:prstGeom>
          <a:solidFill>
            <a:srgbClr val="3E7CB1">
              <a:alpha val="100000"/>
            </a:srgbClr>
          </a:solidFill>
          <a:ln w="9525">
            <a:solidFill>
              <a:srgbClr val="FFFFFF">
                <a:alpha val="10000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5124450" y="2038350"/>
            <a:ext cx="3562350" cy="381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000" spc="0" u="none" cap="none">
                <a:solidFill>
                  <a:srgbClr val="FFFFFF">
                    <a:alpha val="100000"/>
                  </a:srgbClr>
                </a:solidFill>
                <a:latin typeface="Tahoma"/>
              </a:rPr>
              <a:t><![CDATA[36 %]]></a:t>
            </a:r>
          </a:p>
        </p:txBody>
      </p:sp>
      <p:sp>
        <p:nvSpPr>
          <p:cNvPr id="8" name=""/>
          <p:cNvSpPr txBox="1"/>
          <p:nvPr/>
        </p:nvSpPr>
        <p:spPr>
          <a:xfrm>
            <a:off x="5276850" y="2438400"/>
            <a:ext cx="32575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FFFFFF">
                    <a:alpha val="100000"/>
                  </a:srgbClr>
                </a:solidFill>
                <a:latin typeface="Arial"/>
              </a:rPr>
              <a:t><![CDATA[Оценочный годовой рост объема медицинских данных.]]></a:t>
            </a:r>
          </a:p>
        </p:txBody>
      </p:sp>
      <p:sp>
        <p:nvSpPr>
          <p:cNvPr id="9" name="" descr=""/>
          <p:cNvSpPr/>
          <p:nvPr/>
        </p:nvSpPr>
        <p:spPr>
          <a:xfrm>
            <a:off x="5124450" y="3067050"/>
            <a:ext cx="3562350" cy="1219200"/>
          </a:xfrm>
          <a:prstGeom prst="roundRect">
            <a:avLst/>
          </a:prstGeom>
          <a:solidFill>
            <a:srgbClr val="3E7CB1">
              <a:alpha val="100000"/>
            </a:srgbClr>
          </a:solidFill>
          <a:ln w="9525">
            <a:solidFill>
              <a:srgbClr val="FFFFFF">
                <a:alpha val="10000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5124450" y="3390900"/>
            <a:ext cx="3562350" cy="381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000" spc="0" u="none" cap="none">
                <a:solidFill>
                  <a:srgbClr val="FFFFFF">
                    <a:alpha val="100000"/>
                  </a:srgbClr>
                </a:solidFill>
                <a:latin typeface="Tahoma"/>
              </a:rPr>
              <a:t><![CDATA[1 врач]]></a:t>
            </a:r>
          </a:p>
        </p:txBody>
      </p:sp>
      <p:sp>
        <p:nvSpPr>
          <p:cNvPr id="11" name=""/>
          <p:cNvSpPr txBox="1"/>
          <p:nvPr/>
        </p:nvSpPr>
        <p:spPr>
          <a:xfrm>
            <a:off x="5276850" y="3790950"/>
            <a:ext cx="32575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FFFFFF">
                    <a:alpha val="100000"/>
                  </a:srgbClr>
                </a:solidFill>
                <a:latin typeface="Arial"/>
              </a:rPr>
              <a:t><![CDATA[Ограниченное время на десятки пациентов в день.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609600" y="2000250"/>
            <a:ext cx="4124325" cy="2495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Медицинские данные растут на 36 % в год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Дефицит врачей и времени на пациента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ИИ повышает точность и снижает издержки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Рутинные задачи автоматизируются безопасно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7962900" y="4572000"/>
            <a:ext cx="5715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9CA4AA">
                    <a:alpha val="100000"/>
                  </a:srgbClr>
                </a:solidFill>
                <a:latin typeface="Arial"/>
              </a:rPr>
              <a:t><![CDATA[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C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F9FCFF">
                  <a:alpha val="100000"/>
                </a:srgbClr>
              </a:gs>
              <a:gs pos="100000">
                <a:srgbClr val="EAF2FA">
                  <a:alpha val="100000"/>
                </a:srgbClr>
              </a:gs>
            </a:gsLst>
            <a:lin ang="2400000" scaled="0"/>
          </a:gra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/>
          <p:cNvSpPr txBox="1"/>
          <p:nvPr/>
        </p:nvSpPr>
        <p:spPr>
          <a:xfrm>
            <a:off x="609600" y="495300"/>
            <a:ext cx="4914900" cy="11239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11202B">
                    <a:alpha val="100000"/>
                  </a:srgbClr>
                </a:solidFill>
                <a:latin typeface="Tahoma"/>
              </a:rPr>
              <a:t><![CDATA[Ключевые понятия: ИИ, МО, глубокое обучение]]></a:t>
            </a:r>
          </a:p>
        </p:txBody>
      </p:sp>
      <p:sp>
        <p:nvSpPr>
          <p:cNvPr id="4" name="" descr=""/>
          <p:cNvSpPr/>
          <p:nvPr/>
        </p:nvSpPr>
        <p:spPr>
          <a:xfrm>
            <a:off x="609600" y="1657350"/>
            <a:ext cx="685800" cy="76200"/>
          </a:xfrm>
          <a:prstGeom prst="rect">
            <a:avLst/>
          </a:prstGeom>
          <a:solidFill>
            <a:srgbClr val="3E7CB1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5124450" y="1428750"/>
            <a:ext cx="3562350" cy="247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2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Иерархия понятий]]></a:t>
            </a:r>
          </a:p>
        </p:txBody>
      </p:sp>
      <p:sp>
        <p:nvSpPr>
          <p:cNvPr id="6" name="" descr=""/>
          <p:cNvSpPr/>
          <p:nvPr/>
        </p:nvSpPr>
        <p:spPr>
          <a:xfrm>
            <a:off x="5124450" y="1714500"/>
            <a:ext cx="3562350" cy="781050"/>
          </a:xfrm>
          <a:prstGeom prst="roundRect">
            <a:avLst/>
          </a:prstGeom>
          <a:solidFill>
            <a:srgbClr val="EAF2FA">
              <a:alpha val="100000"/>
            </a:srgbClr>
          </a:solidFill>
          <a:ln w="9525">
            <a:solidFill>
              <a:srgbClr val="FFFFFF">
                <a:alpha val="10000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 descr=""/>
          <p:cNvSpPr/>
          <p:nvPr/>
        </p:nvSpPr>
        <p:spPr>
          <a:xfrm>
            <a:off x="5257800" y="1962150"/>
            <a:ext cx="285750" cy="285750"/>
          </a:xfrm>
          <a:prstGeom prst="ellipse">
            <a:avLst/>
          </a:prstGeom>
          <a:solidFill>
            <a:srgbClr val="3E7CB1">
              <a:alpha val="100000"/>
            </a:srgbClr>
          </a:solidFill>
          <a:ln w="9525">
            <a:solidFill>
              <a:srgbClr val="FFFFFF">
                <a:alpha val="10000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5257800" y="1971675"/>
            <a:ext cx="2857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FFFFFF">
                    <a:alpha val="100000"/>
                  </a:srgbClr>
                </a:solidFill>
                <a:latin typeface="Tahoma"/>
              </a:rPr>
              <a:t><![CDATA[1]]></a:t>
            </a:r>
          </a:p>
        </p:txBody>
      </p:sp>
      <p:sp>
        <p:nvSpPr>
          <p:cNvPr id="9" name=""/>
          <p:cNvSpPr txBox="1"/>
          <p:nvPr/>
        </p:nvSpPr>
        <p:spPr>
          <a:xfrm>
            <a:off x="5657850" y="1895475"/>
            <a:ext cx="28956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200" spc="0" u="none" cap="none">
                <a:solidFill>
                  <a:srgbClr val="11202B">
                    <a:alpha val="100000"/>
                  </a:srgbClr>
                </a:solidFill>
                <a:latin typeface="Arial"/>
              </a:rPr>
              <a:t><![CDATA[Искусственный интеллект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5657850" y="2105025"/>
            <a:ext cx="28956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Общий класс интеллектуальных методов.]]></a:t>
            </a:r>
          </a:p>
        </p:txBody>
      </p:sp>
      <p:sp>
        <p:nvSpPr>
          <p:cNvPr id="11" name="" descr=""/>
          <p:cNvSpPr/>
          <p:nvPr/>
        </p:nvSpPr>
        <p:spPr>
          <a:xfrm>
            <a:off x="5124450" y="2609850"/>
            <a:ext cx="3562350" cy="781050"/>
          </a:xfrm>
          <a:prstGeom prst="roundRect">
            <a:avLst/>
          </a:prstGeom>
          <a:solidFill>
            <a:srgbClr val="EAF2FA">
              <a:alpha val="100000"/>
            </a:srgbClr>
          </a:solidFill>
          <a:ln w="9525">
            <a:solidFill>
              <a:srgbClr val="FFFFFF">
                <a:alpha val="10000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2" name="" descr=""/>
          <p:cNvSpPr/>
          <p:nvPr/>
        </p:nvSpPr>
        <p:spPr>
          <a:xfrm>
            <a:off x="5257800" y="2857500"/>
            <a:ext cx="285750" cy="285750"/>
          </a:xfrm>
          <a:prstGeom prst="ellipse">
            <a:avLst/>
          </a:prstGeom>
          <a:solidFill>
            <a:srgbClr val="3E7CB1">
              <a:alpha val="100000"/>
            </a:srgbClr>
          </a:solidFill>
          <a:ln w="9525">
            <a:solidFill>
              <a:srgbClr val="FFFFFF">
                <a:alpha val="10000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3" name=""/>
          <p:cNvSpPr txBox="1"/>
          <p:nvPr/>
        </p:nvSpPr>
        <p:spPr>
          <a:xfrm>
            <a:off x="5257800" y="2867025"/>
            <a:ext cx="2857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FFFFFF">
                    <a:alpha val="100000"/>
                  </a:srgbClr>
                </a:solidFill>
                <a:latin typeface="Tahoma"/>
              </a:rPr>
              <a:t><![CDATA[2]]></a:t>
            </a:r>
          </a:p>
        </p:txBody>
      </p:sp>
      <p:sp>
        <p:nvSpPr>
          <p:cNvPr id="14" name=""/>
          <p:cNvSpPr txBox="1"/>
          <p:nvPr/>
        </p:nvSpPr>
        <p:spPr>
          <a:xfrm>
            <a:off x="5657850" y="2790825"/>
            <a:ext cx="28956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200" spc="0" u="none" cap="none">
                <a:solidFill>
                  <a:srgbClr val="11202B">
                    <a:alpha val="100000"/>
                  </a:srgbClr>
                </a:solidFill>
                <a:latin typeface="Arial"/>
              </a:rPr>
              <a:t><![CDATA[Машинное обучение]]></a:t>
            </a:r>
          </a:p>
        </p:txBody>
      </p:sp>
      <p:sp>
        <p:nvSpPr>
          <p:cNvPr id="15" name=""/>
          <p:cNvSpPr txBox="1"/>
          <p:nvPr/>
        </p:nvSpPr>
        <p:spPr>
          <a:xfrm>
            <a:off x="5657850" y="3000375"/>
            <a:ext cx="28956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Извлекает правила из данных.]]></a:t>
            </a:r>
          </a:p>
        </p:txBody>
      </p:sp>
      <p:sp>
        <p:nvSpPr>
          <p:cNvPr id="16" name="" descr=""/>
          <p:cNvSpPr/>
          <p:nvPr/>
        </p:nvSpPr>
        <p:spPr>
          <a:xfrm>
            <a:off x="5124450" y="3505200"/>
            <a:ext cx="3562350" cy="781050"/>
          </a:xfrm>
          <a:prstGeom prst="roundRect">
            <a:avLst/>
          </a:prstGeom>
          <a:solidFill>
            <a:srgbClr val="EAF2FA">
              <a:alpha val="100000"/>
            </a:srgbClr>
          </a:solidFill>
          <a:ln w="9525">
            <a:solidFill>
              <a:srgbClr val="FFFFFF">
                <a:alpha val="10000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7" name="" descr=""/>
          <p:cNvSpPr/>
          <p:nvPr/>
        </p:nvSpPr>
        <p:spPr>
          <a:xfrm>
            <a:off x="5257800" y="3752850"/>
            <a:ext cx="285750" cy="285750"/>
          </a:xfrm>
          <a:prstGeom prst="ellipse">
            <a:avLst/>
          </a:prstGeom>
          <a:solidFill>
            <a:srgbClr val="3E7CB1">
              <a:alpha val="100000"/>
            </a:srgbClr>
          </a:solidFill>
          <a:ln w="9525">
            <a:solidFill>
              <a:srgbClr val="FFFFFF">
                <a:alpha val="10000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8" name=""/>
          <p:cNvSpPr txBox="1"/>
          <p:nvPr/>
        </p:nvSpPr>
        <p:spPr>
          <a:xfrm>
            <a:off x="5257800" y="3762375"/>
            <a:ext cx="2857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FFFFFF">
                    <a:alpha val="100000"/>
                  </a:srgbClr>
                </a:solidFill>
                <a:latin typeface="Tahoma"/>
              </a:rPr>
              <a:t><![CDATA[3]]></a:t>
            </a:r>
          </a:p>
        </p:txBody>
      </p:sp>
      <p:sp>
        <p:nvSpPr>
          <p:cNvPr id="19" name=""/>
          <p:cNvSpPr txBox="1"/>
          <p:nvPr/>
        </p:nvSpPr>
        <p:spPr>
          <a:xfrm>
            <a:off x="5657850" y="3686175"/>
            <a:ext cx="28956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200" spc="0" u="none" cap="none">
                <a:solidFill>
                  <a:srgbClr val="11202B">
                    <a:alpha val="100000"/>
                  </a:srgbClr>
                </a:solidFill>
                <a:latin typeface="Arial"/>
              </a:rPr>
              <a:t><![CDATA[Глубокое обучение]]></a:t>
            </a:r>
          </a:p>
        </p:txBody>
      </p:sp>
      <p:sp>
        <p:nvSpPr>
          <p:cNvPr id="20" name=""/>
          <p:cNvSpPr txBox="1"/>
          <p:nvPr/>
        </p:nvSpPr>
        <p:spPr>
          <a:xfrm>
            <a:off x="5657850" y="3895725"/>
            <a:ext cx="28956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Многослойные нейросети.]]></a:t>
            </a:r>
          </a:p>
        </p:txBody>
      </p:sp>
      <p:sp>
        <p:nvSpPr>
          <p:cNvPr id="21" name=""/>
          <p:cNvSpPr txBox="1"/>
          <p:nvPr/>
        </p:nvSpPr>
        <p:spPr>
          <a:xfrm>
            <a:off x="609600" y="2000250"/>
            <a:ext cx="4124325" cy="2495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ИИ решает задачи, требующие человеческого интеллекта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Машинное обучение учится по данным, а не правилам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Глубокое обучение использует нейронные сети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Выбор метода зависит от данных и цели]]></a:t>
            </a:r>
          </a:p>
        </p:txBody>
      </p:sp>
      <p:sp>
        <p:nvSpPr>
          <p:cNvPr id="22" name=""/>
          <p:cNvSpPr txBox="1"/>
          <p:nvPr/>
        </p:nvSpPr>
        <p:spPr>
          <a:xfrm>
            <a:off x="7962900" y="4572000"/>
            <a:ext cx="5715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9CA4AA">
                    <a:alpha val="100000"/>
                  </a:srgbClr>
                </a:solidFill>
                <a:latin typeface="Arial"/>
              </a:rPr>
              <a:t><![CDATA[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C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F9FCFF">
                  <a:alpha val="100000"/>
                </a:srgbClr>
              </a:gs>
              <a:gs pos="100000">
                <a:srgbClr val="EAF2FA">
                  <a:alpha val="100000"/>
                </a:srgbClr>
              </a:gs>
            </a:gsLst>
            <a:lin ang="2400000" scaled="0"/>
          </a:gra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/>
          <p:cNvSpPr txBox="1"/>
          <p:nvPr/>
        </p:nvSpPr>
        <p:spPr>
          <a:xfrm>
            <a:off x="609600" y="495300"/>
            <a:ext cx="4914900" cy="11239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11202B">
                    <a:alpha val="100000"/>
                  </a:srgbClr>
                </a:solidFill>
                <a:latin typeface="Tahoma"/>
              </a:rPr>
              <a:t><![CDATA[Источники медицинских данных]]></a:t>
            </a:r>
          </a:p>
        </p:txBody>
      </p:sp>
      <p:sp>
        <p:nvSpPr>
          <p:cNvPr id="4" name="" descr=""/>
          <p:cNvSpPr/>
          <p:nvPr/>
        </p:nvSpPr>
        <p:spPr>
          <a:xfrm>
            <a:off x="609600" y="1657350"/>
            <a:ext cx="685800" cy="76200"/>
          </a:xfrm>
          <a:prstGeom prst="rect">
            <a:avLst/>
          </a:prstGeom>
          <a:solidFill>
            <a:srgbClr val="3E7CB1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5124450" y="1600200"/>
            <a:ext cx="3409950" cy="2667000"/>
          </a:xfrm>
          <a:prstGeom prst="rect">
            <a:avLst/>
          </a:prstGeom>
          <a:solidFill>
            <a:srgbClr val="D7E5F1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pic>
        <p:nvPicPr>
          <p:cNvPr id="6" name="Иллюстрация" descr="Стол с рентгеновским снимком грудной клетки, лентой ЭКГ и моделью ДНК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4450" y="1657350"/>
            <a:ext cx="3409950" cy="2562225"/>
          </a:xfrm>
          <a:prstGeom prst="rect">
            <a:avLst/>
          </a:prstGeom>
          <a:noFill/>
        </p:spPr>
      </p:pic>
      <p:sp>
        <p:nvSpPr>
          <p:cNvPr id="7" name=""/>
          <p:cNvSpPr txBox="1"/>
          <p:nvPr/>
        </p:nvSpPr>
        <p:spPr>
          <a:xfrm>
            <a:off x="609600" y="2000250"/>
            <a:ext cx="4124325" cy="2495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Изображения: КТ, МРТ, рентген, УЗИ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Тексты ЭМК и клинические заметки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Сигналы: ЭКГ, ЭЭГ, мониторинг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Омика: геномика, протеомика, метаболомика]]></a:t>
            </a:r>
          </a:p>
        </p:txBody>
      </p:sp>
      <p:sp>
        <p:nvSpPr>
          <p:cNvPr id="8" name=""/>
          <p:cNvSpPr txBox="1"/>
          <p:nvPr/>
        </p:nvSpPr>
        <p:spPr>
          <a:xfrm>
            <a:off x="7962900" y="4572000"/>
            <a:ext cx="5715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9CA4AA">
                    <a:alpha val="100000"/>
                  </a:srgbClr>
                </a:solidFill>
                <a:latin typeface="Arial"/>
              </a:rPr>
              <a:t><![CDATA[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C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F9FCFF">
                  <a:alpha val="100000"/>
                </a:srgbClr>
              </a:gs>
              <a:gs pos="100000">
                <a:srgbClr val="EAF2FA">
                  <a:alpha val="100000"/>
                </a:srgbClr>
              </a:gs>
            </a:gsLst>
            <a:lin ang="2400000" scaled="0"/>
          </a:gra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/>
          <p:cNvSpPr txBox="1"/>
          <p:nvPr/>
        </p:nvSpPr>
        <p:spPr>
          <a:xfrm>
            <a:off x="609600" y="495300"/>
            <a:ext cx="4914900" cy="11239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11202B">
                    <a:alpha val="100000"/>
                  </a:srgbClr>
                </a:solidFill>
                <a:latin typeface="Tahoma"/>
              </a:rPr>
              <a:t><![CDATA[Диагностика по медицинским изображениям]]></a:t>
            </a:r>
          </a:p>
        </p:txBody>
      </p:sp>
      <p:sp>
        <p:nvSpPr>
          <p:cNvPr id="4" name="" descr=""/>
          <p:cNvSpPr/>
          <p:nvPr/>
        </p:nvSpPr>
        <p:spPr>
          <a:xfrm>
            <a:off x="609600" y="1657350"/>
            <a:ext cx="685800" cy="76200"/>
          </a:xfrm>
          <a:prstGeom prst="rect">
            <a:avLst/>
          </a:prstGeom>
          <a:solidFill>
            <a:srgbClr val="3E7CB1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5124450" y="1600200"/>
            <a:ext cx="3409950" cy="2667000"/>
          </a:xfrm>
          <a:prstGeom prst="rect">
            <a:avLst/>
          </a:prstGeom>
          <a:solidFill>
            <a:srgbClr val="D7E5F1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pic>
        <p:nvPicPr>
          <p:cNvPr id="6" name="Иллюстрация" descr="Лайтбокс с несколькими рентгеновскими снимками грудной клетки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4450" y="1647825"/>
            <a:ext cx="3409950" cy="2571750"/>
          </a:xfrm>
          <a:prstGeom prst="rect">
            <a:avLst/>
          </a:prstGeom>
          <a:noFill/>
        </p:spPr>
      </p:pic>
      <p:sp>
        <p:nvSpPr>
          <p:cNvPr id="7" name=""/>
          <p:cNvSpPr txBox="1"/>
          <p:nvPr/>
        </p:nvSpPr>
        <p:spPr>
          <a:xfrm>
            <a:off x="609600" y="2000250"/>
            <a:ext cx="4124325" cy="2495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Свёрточные сети (CNN) выделяют паттерны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Достигают врачебного уровня на ряде задач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Рак легкого, пневмония, ретинопатия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Стандартизированные датасеты ускоряют прогресс]]></a:t>
            </a:r>
          </a:p>
        </p:txBody>
      </p:sp>
      <p:sp>
        <p:nvSpPr>
          <p:cNvPr id="8" name=""/>
          <p:cNvSpPr txBox="1"/>
          <p:nvPr/>
        </p:nvSpPr>
        <p:spPr>
          <a:xfrm>
            <a:off x="7962900" y="4572000"/>
            <a:ext cx="5715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9CA4AA">
                    <a:alpha val="100000"/>
                  </a:srgbClr>
                </a:solidFill>
                <a:latin typeface="Arial"/>
              </a:rPr>
              <a:t><![CDATA[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C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F9FCFF">
                  <a:alpha val="100000"/>
                </a:srgbClr>
              </a:gs>
              <a:gs pos="100000">
                <a:srgbClr val="EAF2FA">
                  <a:alpha val="100000"/>
                </a:srgbClr>
              </a:gs>
            </a:gsLst>
            <a:lin ang="2400000" scaled="0"/>
          </a:gra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/>
          <p:cNvSpPr txBox="1"/>
          <p:nvPr/>
        </p:nvSpPr>
        <p:spPr>
          <a:xfrm>
            <a:off x="609600" y="495300"/>
            <a:ext cx="4914900" cy="11239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11202B">
                    <a:alpha val="100000"/>
                  </a:srgbClr>
                </a:solidFill>
                <a:latin typeface="Tahoma"/>
              </a:rPr>
              <a:t><![CDATA[Анализ текстов ЭМК и заметок]]></a:t>
            </a:r>
          </a:p>
        </p:txBody>
      </p:sp>
      <p:sp>
        <p:nvSpPr>
          <p:cNvPr id="4" name="" descr=""/>
          <p:cNvSpPr/>
          <p:nvPr/>
        </p:nvSpPr>
        <p:spPr>
          <a:xfrm>
            <a:off x="609600" y="1657350"/>
            <a:ext cx="685800" cy="76200"/>
          </a:xfrm>
          <a:prstGeom prst="rect">
            <a:avLst/>
          </a:prstGeom>
          <a:solidFill>
            <a:srgbClr val="3E7CB1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5124450" y="1600200"/>
            <a:ext cx="3409950" cy="2667000"/>
          </a:xfrm>
          <a:prstGeom prst="rect">
            <a:avLst/>
          </a:prstGeom>
          <a:solidFill>
            <a:srgbClr val="D7E5F1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pic>
        <p:nvPicPr>
          <p:cNvPr id="6" name="Иллюстрация" descr="Стетоскоп рядом с клавиатурой и блокнотом, намек на работу с электронными записями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4450" y="1647825"/>
            <a:ext cx="3409950" cy="2571750"/>
          </a:xfrm>
          <a:prstGeom prst="rect">
            <a:avLst/>
          </a:prstGeom>
          <a:noFill/>
        </p:spPr>
      </p:pic>
      <p:sp>
        <p:nvSpPr>
          <p:cNvPr id="7" name=""/>
          <p:cNvSpPr txBox="1"/>
          <p:nvPr/>
        </p:nvSpPr>
        <p:spPr>
          <a:xfrm>
            <a:off x="609600" y="2000250"/>
            <a:ext cx="4124325" cy="2495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НЛП извлекает факты и связи из текста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Кодирование диагнозов и процедур по ЭМК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Поиск лекарственных взаимодействий в тексте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Поддержка решений в реальном времени]]></a:t>
            </a:r>
          </a:p>
        </p:txBody>
      </p:sp>
      <p:sp>
        <p:nvSpPr>
          <p:cNvPr id="8" name=""/>
          <p:cNvSpPr txBox="1"/>
          <p:nvPr/>
        </p:nvSpPr>
        <p:spPr>
          <a:xfrm>
            <a:off x="7962900" y="4572000"/>
            <a:ext cx="5715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9CA4AA">
                    <a:alpha val="100000"/>
                  </a:srgbClr>
                </a:solidFill>
                <a:latin typeface="Arial"/>
              </a:rPr>
              <a:t><![CDATA[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C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F9FCFF">
                  <a:alpha val="100000"/>
                </a:srgbClr>
              </a:gs>
              <a:gs pos="100000">
                <a:srgbClr val="EAF2FA">
                  <a:alpha val="100000"/>
                </a:srgbClr>
              </a:gs>
            </a:gsLst>
            <a:lin ang="2400000" scaled="0"/>
          </a:gra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/>
          <p:cNvSpPr txBox="1"/>
          <p:nvPr/>
        </p:nvSpPr>
        <p:spPr>
          <a:xfrm>
            <a:off x="609600" y="495300"/>
            <a:ext cx="4914900" cy="11239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11202B">
                    <a:alpha val="100000"/>
                  </a:srgbClr>
                </a:solidFill>
                <a:latin typeface="Tahoma"/>
              </a:rPr>
              <a:t><![CDATA[Персонализированная медицина и прогноз исходов]]></a:t>
            </a:r>
          </a:p>
        </p:txBody>
      </p:sp>
      <p:sp>
        <p:nvSpPr>
          <p:cNvPr id="4" name="" descr=""/>
          <p:cNvSpPr/>
          <p:nvPr/>
        </p:nvSpPr>
        <p:spPr>
          <a:xfrm>
            <a:off x="609600" y="1657350"/>
            <a:ext cx="685800" cy="76200"/>
          </a:xfrm>
          <a:prstGeom prst="rect">
            <a:avLst/>
          </a:prstGeom>
          <a:solidFill>
            <a:srgbClr val="3E7CB1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5124450" y="1428750"/>
            <a:ext cx="3562350" cy="2476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2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От риска к действию]]></a:t>
            </a:r>
          </a:p>
        </p:txBody>
      </p:sp>
      <p:sp>
        <p:nvSpPr>
          <p:cNvPr id="6" name="" descr=""/>
          <p:cNvSpPr/>
          <p:nvPr/>
        </p:nvSpPr>
        <p:spPr>
          <a:xfrm>
            <a:off x="5124450" y="1714500"/>
            <a:ext cx="3562350" cy="781050"/>
          </a:xfrm>
          <a:prstGeom prst="roundRect">
            <a:avLst/>
          </a:prstGeom>
          <a:solidFill>
            <a:srgbClr val="EAF2FA">
              <a:alpha val="100000"/>
            </a:srgbClr>
          </a:solidFill>
          <a:ln w="9525">
            <a:solidFill>
              <a:srgbClr val="FFFFFF">
                <a:alpha val="10000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 descr=""/>
          <p:cNvSpPr/>
          <p:nvPr/>
        </p:nvSpPr>
        <p:spPr>
          <a:xfrm>
            <a:off x="5257800" y="1962150"/>
            <a:ext cx="285750" cy="285750"/>
          </a:xfrm>
          <a:prstGeom prst="ellipse">
            <a:avLst/>
          </a:prstGeom>
          <a:solidFill>
            <a:srgbClr val="3E7CB1">
              <a:alpha val="100000"/>
            </a:srgbClr>
          </a:solidFill>
          <a:ln w="9525">
            <a:solidFill>
              <a:srgbClr val="FFFFFF">
                <a:alpha val="10000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5257800" y="1971675"/>
            <a:ext cx="2857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FFFFFF">
                    <a:alpha val="100000"/>
                  </a:srgbClr>
                </a:solidFill>
                <a:latin typeface="Tahoma"/>
              </a:rPr>
              <a:t><![CDATA[1]]></a:t>
            </a:r>
          </a:p>
        </p:txBody>
      </p:sp>
      <p:sp>
        <p:nvSpPr>
          <p:cNvPr id="9" name=""/>
          <p:cNvSpPr txBox="1"/>
          <p:nvPr/>
        </p:nvSpPr>
        <p:spPr>
          <a:xfrm>
            <a:off x="5657850" y="1895475"/>
            <a:ext cx="28956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200" spc="0" u="none" cap="none">
                <a:solidFill>
                  <a:srgbClr val="11202B">
                    <a:alpha val="100000"/>
                  </a:srgbClr>
                </a:solidFill>
                <a:latin typeface="Arial"/>
              </a:rPr>
              <a:t><![CDATA[Оценка риска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5657850" y="2105025"/>
            <a:ext cx="28956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Модель вычисляет индивидуальную вероятность.]]></a:t>
            </a:r>
          </a:p>
        </p:txBody>
      </p:sp>
      <p:sp>
        <p:nvSpPr>
          <p:cNvPr id="11" name="" descr=""/>
          <p:cNvSpPr/>
          <p:nvPr/>
        </p:nvSpPr>
        <p:spPr>
          <a:xfrm>
            <a:off x="5124450" y="2609850"/>
            <a:ext cx="3562350" cy="781050"/>
          </a:xfrm>
          <a:prstGeom prst="roundRect">
            <a:avLst/>
          </a:prstGeom>
          <a:solidFill>
            <a:srgbClr val="EAF2FA">
              <a:alpha val="100000"/>
            </a:srgbClr>
          </a:solidFill>
          <a:ln w="9525">
            <a:solidFill>
              <a:srgbClr val="FFFFFF">
                <a:alpha val="10000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2" name="" descr=""/>
          <p:cNvSpPr/>
          <p:nvPr/>
        </p:nvSpPr>
        <p:spPr>
          <a:xfrm>
            <a:off x="5257800" y="2857500"/>
            <a:ext cx="285750" cy="285750"/>
          </a:xfrm>
          <a:prstGeom prst="ellipse">
            <a:avLst/>
          </a:prstGeom>
          <a:solidFill>
            <a:srgbClr val="3E7CB1">
              <a:alpha val="100000"/>
            </a:srgbClr>
          </a:solidFill>
          <a:ln w="9525">
            <a:solidFill>
              <a:srgbClr val="FFFFFF">
                <a:alpha val="10000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3" name=""/>
          <p:cNvSpPr txBox="1"/>
          <p:nvPr/>
        </p:nvSpPr>
        <p:spPr>
          <a:xfrm>
            <a:off x="5257800" y="2867025"/>
            <a:ext cx="2857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FFFFFF">
                    <a:alpha val="100000"/>
                  </a:srgbClr>
                </a:solidFill>
                <a:latin typeface="Tahoma"/>
              </a:rPr>
              <a:t><![CDATA[2]]></a:t>
            </a:r>
          </a:p>
        </p:txBody>
      </p:sp>
      <p:sp>
        <p:nvSpPr>
          <p:cNvPr id="14" name=""/>
          <p:cNvSpPr txBox="1"/>
          <p:nvPr/>
        </p:nvSpPr>
        <p:spPr>
          <a:xfrm>
            <a:off x="5657850" y="2790825"/>
            <a:ext cx="28956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200" spc="0" u="none" cap="none">
                <a:solidFill>
                  <a:srgbClr val="11202B">
                    <a:alpha val="100000"/>
                  </a:srgbClr>
                </a:solidFill>
                <a:latin typeface="Arial"/>
              </a:rPr>
              <a:t><![CDATA[Стратификация]]></a:t>
            </a:r>
          </a:p>
        </p:txBody>
      </p:sp>
      <p:sp>
        <p:nvSpPr>
          <p:cNvPr id="15" name=""/>
          <p:cNvSpPr txBox="1"/>
          <p:nvPr/>
        </p:nvSpPr>
        <p:spPr>
          <a:xfrm>
            <a:off x="5657850" y="3000375"/>
            <a:ext cx="28956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Группы низкого и высокого риска.]]></a:t>
            </a:r>
          </a:p>
        </p:txBody>
      </p:sp>
      <p:sp>
        <p:nvSpPr>
          <p:cNvPr id="16" name="" descr=""/>
          <p:cNvSpPr/>
          <p:nvPr/>
        </p:nvSpPr>
        <p:spPr>
          <a:xfrm>
            <a:off x="5124450" y="3505200"/>
            <a:ext cx="3562350" cy="781050"/>
          </a:xfrm>
          <a:prstGeom prst="roundRect">
            <a:avLst/>
          </a:prstGeom>
          <a:solidFill>
            <a:srgbClr val="EAF2FA">
              <a:alpha val="100000"/>
            </a:srgbClr>
          </a:solidFill>
          <a:ln w="9525">
            <a:solidFill>
              <a:srgbClr val="FFFFFF">
                <a:alpha val="10000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7" name="" descr=""/>
          <p:cNvSpPr/>
          <p:nvPr/>
        </p:nvSpPr>
        <p:spPr>
          <a:xfrm>
            <a:off x="5257800" y="3752850"/>
            <a:ext cx="285750" cy="285750"/>
          </a:xfrm>
          <a:prstGeom prst="ellipse">
            <a:avLst/>
          </a:prstGeom>
          <a:solidFill>
            <a:srgbClr val="3E7CB1">
              <a:alpha val="100000"/>
            </a:srgbClr>
          </a:solidFill>
          <a:ln w="9525">
            <a:solidFill>
              <a:srgbClr val="FFFFFF">
                <a:alpha val="10000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8" name=""/>
          <p:cNvSpPr txBox="1"/>
          <p:nvPr/>
        </p:nvSpPr>
        <p:spPr>
          <a:xfrm>
            <a:off x="5257800" y="3762375"/>
            <a:ext cx="2857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FFFFFF">
                    <a:alpha val="100000"/>
                  </a:srgbClr>
                </a:solidFill>
                <a:latin typeface="Tahoma"/>
              </a:rPr>
              <a:t><![CDATA[3]]></a:t>
            </a:r>
          </a:p>
        </p:txBody>
      </p:sp>
      <p:sp>
        <p:nvSpPr>
          <p:cNvPr id="19" name=""/>
          <p:cNvSpPr txBox="1"/>
          <p:nvPr/>
        </p:nvSpPr>
        <p:spPr>
          <a:xfrm>
            <a:off x="5657850" y="3686175"/>
            <a:ext cx="28956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200" spc="0" u="none" cap="none">
                <a:solidFill>
                  <a:srgbClr val="11202B">
                    <a:alpha val="100000"/>
                  </a:srgbClr>
                </a:solidFill>
                <a:latin typeface="Arial"/>
              </a:rPr>
              <a:t><![CDATA[Назначение]]></a:t>
            </a:r>
          </a:p>
        </p:txBody>
      </p:sp>
      <p:sp>
        <p:nvSpPr>
          <p:cNvPr id="20" name=""/>
          <p:cNvSpPr txBox="1"/>
          <p:nvPr/>
        </p:nvSpPr>
        <p:spPr>
          <a:xfrm>
            <a:off x="5657850" y="3895725"/>
            <a:ext cx="28956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Терапия и наблюдение по уровню риска.]]></a:t>
            </a:r>
          </a:p>
        </p:txBody>
      </p:sp>
      <p:sp>
        <p:nvSpPr>
          <p:cNvPr id="21" name=""/>
          <p:cNvSpPr txBox="1"/>
          <p:nvPr/>
        </p:nvSpPr>
        <p:spPr>
          <a:xfrm>
            <a:off x="609600" y="2000250"/>
            <a:ext cx="4124325" cy="2495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Модели риска учитывают много факторов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Стратификация пациентов по вероятности исхода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Выбор терапии с учётом прогноза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Профилактика через раннее предсказание]]></a:t>
            </a:r>
          </a:p>
        </p:txBody>
      </p:sp>
      <p:sp>
        <p:nvSpPr>
          <p:cNvPr id="22" name=""/>
          <p:cNvSpPr txBox="1"/>
          <p:nvPr/>
        </p:nvSpPr>
        <p:spPr>
          <a:xfrm>
            <a:off x="7962900" y="4572000"/>
            <a:ext cx="5715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9CA4AA">
                    <a:alpha val="100000"/>
                  </a:srgbClr>
                </a:solidFill>
                <a:latin typeface="Arial"/>
              </a:rPr>
              <a:t><![CDATA[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C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F9FCFF">
                  <a:alpha val="100000"/>
                </a:srgbClr>
              </a:gs>
              <a:gs pos="100000">
                <a:srgbClr val="EAF2FA">
                  <a:alpha val="100000"/>
                </a:srgbClr>
              </a:gs>
            </a:gsLst>
            <a:lin ang="2400000" scaled="0"/>
          </a:gra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/>
          <p:cNvSpPr txBox="1"/>
          <p:nvPr/>
        </p:nvSpPr>
        <p:spPr>
          <a:xfrm>
            <a:off x="609600" y="495300"/>
            <a:ext cx="4914900" cy="11239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11202B">
                    <a:alpha val="100000"/>
                  </a:srgbClr>
                </a:solidFill>
                <a:latin typeface="Tahoma"/>
              </a:rPr>
              <a:t><![CDATA[Клинические ассистенты и чат-боты]]></a:t>
            </a:r>
          </a:p>
        </p:txBody>
      </p:sp>
      <p:sp>
        <p:nvSpPr>
          <p:cNvPr id="4" name="" descr=""/>
          <p:cNvSpPr/>
          <p:nvPr/>
        </p:nvSpPr>
        <p:spPr>
          <a:xfrm>
            <a:off x="609600" y="1657350"/>
            <a:ext cx="685800" cy="76200"/>
          </a:xfrm>
          <a:prstGeom prst="rect">
            <a:avLst/>
          </a:prstGeom>
          <a:solidFill>
            <a:srgbClr val="3E7CB1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5124450" y="1600200"/>
            <a:ext cx="3409950" cy="2667000"/>
          </a:xfrm>
          <a:prstGeom prst="rect">
            <a:avLst/>
          </a:prstGeom>
          <a:solidFill>
            <a:srgbClr val="D7E5F1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pic>
        <p:nvPicPr>
          <p:cNvPr id="6" name="Иллюстрация" descr="Стойка регистратуры с планшетом и динамиком, намек на голосового ассистента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4450" y="1647825"/>
            <a:ext cx="3409950" cy="2571750"/>
          </a:xfrm>
          <a:prstGeom prst="rect">
            <a:avLst/>
          </a:prstGeom>
          <a:noFill/>
        </p:spPr>
      </p:pic>
      <p:sp>
        <p:nvSpPr>
          <p:cNvPr id="7" name=""/>
          <p:cNvSpPr txBox="1"/>
          <p:nvPr/>
        </p:nvSpPr>
        <p:spPr>
          <a:xfrm>
            <a:off x="609600" y="2000250"/>
            <a:ext cx="4124325" cy="2495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Автоматизированный первичный отбор (triage)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Ответы пациентам на частые вопросы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Черновики документации для врача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Снижение нагрузки на колл-центр]]></a:t>
            </a:r>
          </a:p>
        </p:txBody>
      </p:sp>
      <p:sp>
        <p:nvSpPr>
          <p:cNvPr id="8" name=""/>
          <p:cNvSpPr txBox="1"/>
          <p:nvPr/>
        </p:nvSpPr>
        <p:spPr>
          <a:xfrm>
            <a:off x="7962900" y="4572000"/>
            <a:ext cx="5715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9CA4AA">
                    <a:alpha val="100000"/>
                  </a:srgbClr>
                </a:solidFill>
                <a:latin typeface="Arial"/>
              </a:rPr>
              <a:t><![CDATA[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C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F9FCFF">
                  <a:alpha val="100000"/>
                </a:srgbClr>
              </a:gs>
              <a:gs pos="100000">
                <a:srgbClr val="EAF2FA">
                  <a:alpha val="100000"/>
                </a:srgbClr>
              </a:gs>
            </a:gsLst>
            <a:lin ang="2400000" scaled="0"/>
          </a:gra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/>
          <p:cNvSpPr txBox="1"/>
          <p:nvPr/>
        </p:nvSpPr>
        <p:spPr>
          <a:xfrm>
            <a:off x="609600" y="495300"/>
            <a:ext cx="4914900" cy="11239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11202B">
                    <a:alpha val="100000"/>
                  </a:srgbClr>
                </a:solidFill>
                <a:latin typeface="Tahoma"/>
              </a:rPr>
              <a:t><![CDATA[Ограничения качества данных и смещение]]></a:t>
            </a:r>
          </a:p>
        </p:txBody>
      </p:sp>
      <p:sp>
        <p:nvSpPr>
          <p:cNvPr id="4" name="" descr=""/>
          <p:cNvSpPr/>
          <p:nvPr/>
        </p:nvSpPr>
        <p:spPr>
          <a:xfrm>
            <a:off x="609600" y="1657350"/>
            <a:ext cx="685800" cy="76200"/>
          </a:xfrm>
          <a:prstGeom prst="rect">
            <a:avLst/>
          </a:prstGeom>
          <a:solidFill>
            <a:srgbClr val="3E7CB1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5124450" y="1600200"/>
            <a:ext cx="3409950" cy="2667000"/>
          </a:xfrm>
          <a:prstGeom prst="rect">
            <a:avLst/>
          </a:prstGeom>
          <a:solidFill>
            <a:srgbClr val="D7E5F1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pic>
        <p:nvPicPr>
          <p:cNvPr id="6" name="Иллюстрация" descr="Лабораторная поверхность с пробирками, часть из которых выглядит загрязнённой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4450" y="1657350"/>
            <a:ext cx="3409950" cy="2562225"/>
          </a:xfrm>
          <a:prstGeom prst="rect">
            <a:avLst/>
          </a:prstGeom>
          <a:noFill/>
        </p:spPr>
      </p:pic>
      <p:sp>
        <p:nvSpPr>
          <p:cNvPr id="7" name=""/>
          <p:cNvSpPr txBox="1"/>
          <p:nvPr/>
        </p:nvSpPr>
        <p:spPr>
          <a:xfrm>
            <a:off x="609600" y="2000250"/>
            <a:ext cx="4124325" cy="2495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normAutofit/>
          </a:bodyPr>
          <a:lstStyle/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Шум и пропуски искажают обучение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Систематический bias ведет к ошибкам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Неравенство качества между группами]]></a:t>
            </a:r>
          </a:p>
          <a:p>
            <a:pPr algn="l" rtl="0" fontAlgn="base" marL="285750" marR="0" indent="-228600" lvl="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3E7CB1">
                  <a:alpha val="100000"/>
                </a:srgbClr>
              </a:buClr>
              <a:buFont typeface="Calibri"/>
              <a:buChar char="•"/>
            </a:pPr>
            <a:r>
              <a:rPr lang="en-US" strike="noStrike" sz="1800" spc="0" u="none" cap="none">
                <a:solidFill>
                  <a:srgbClr val="48606F">
                    <a:alpha val="100000"/>
                  </a:srgbClr>
                </a:solidFill>
                <a:latin typeface="Arial"/>
              </a:rPr>
              <a:t><![CDATA[Нужны очистка и аудит датасетов]]></a:t>
            </a:r>
          </a:p>
        </p:txBody>
      </p:sp>
      <p:sp>
        <p:nvSpPr>
          <p:cNvPr id="8" name=""/>
          <p:cNvSpPr txBox="1"/>
          <p:nvPr/>
        </p:nvSpPr>
        <p:spPr>
          <a:xfrm>
            <a:off x="7962900" y="4572000"/>
            <a:ext cx="57150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9CA4AA">
                    <a:alpha val="100000"/>
                  </a:srgbClr>
                </a:solidFill>
                <a:latin typeface="Arial"/>
              </a:rPr>
              <a:t><![CDATA[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Подсказай</dc:creator>
  <cp:lastModifiedBy>Unknown Creator</cp:lastModifiedBy>
  <dcterms:created xsi:type="dcterms:W3CDTF">2026-09-02T20:45:47Z</dcterms:created>
  <dcterms:modified xsi:type="dcterms:W3CDTF">2026-09-02T20:45:47Z</dcterms:modified>
  <dc:title>Искусственный интеллект в медицине: возможности и границы</dc:title>
  <dc:description>Презентация подготовлена с помощью сервиса «Подсказай»</dc:description>
  <dc:subject>От алгоритмов к клинической практике: что уже работает и где пролегают ограничения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