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  <Override PartName="/ppt/charts/chart18.xml" ContentType="application/vnd.openxmlformats-officedocument.drawingml.chart+xml"/>
  <Override PartName="/ppt/charts/chart20.xml" ContentType="application/vnd.openxmlformats-officedocument.drawingml.chart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embeddedFontLst>
    <p:embeddedFont>
      <p:font typeface="PT Serif" pitchFamily="18" charset="0"/>
      <p:regular r:id="rId15"/>
      <p:bold r:id="rId16"/>
    </p:embeddedFont>
    <p:embeddedFont>
      <p:font typeface="PT Sans" pitchFamily="34" charset="0"/>
      <p:regular r:id="rId17"/>
      <p:bold r:id="rId18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l" fontAlgn="base" marL="0" marR="0" indent="0" lvl="0">
              <a:defRPr/>
            </a:pPr>
            <a:r>
              <a:rPr lang="en-US" dirty="0" b="true" i="false" strike="noStrike" sz="130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Динамика количества обращений</a:t>
            </a:r>
            <a:endParaRPr lang="en-US" dirty="0"/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view3D>
      <c:rotX val="0"/>
      <c:hPercent val="100"/>
      <c:rotY val="0"/>
      <c:depthPercent val="100"/>
      <c:rAngAx val="1"/>
      <c:perspective val="30"/>
    </c:view3D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Динамика количества обращений</c:v>
          </c:tx>
          <c:dPt>
            <c:idx val="0"/>
            <c:spPr>
              <a:solidFill>
                <a:srgbClr val="1F4E79">
                  <a:alpha val="100000"/>
                </a:srgbClr>
              </a:solidFill>
            </c:spPr>
          </c:dPt>
          <c:dPt>
            <c:idx val="1"/>
            <c:spPr>
              <a:solidFill>
                <a:srgbClr val="6B8BAE">
                  <a:alpha val="100000"/>
                </a:srgbClr>
              </a:solidFill>
            </c:spPr>
          </c:dPt>
          <c:dLbls>
            <c:txPr>
              <a:bodyPr/>
              <a:lstStyle/>
              <a:p>
                <a:pPr>
                  <a:defRPr b="false" i="false" strike="noStrike" sz="1200" u="none">
                    <a:solidFill>
                      <a:srgbClr val="1B2430">
                        <a:alpha val="100000"/>
                      </a:srgbClr>
                    </a:solidFill>
                    <a:latin typeface="PT Sans"/>
                    <a:ea typeface="PT Sans"/>
                  </a:defRPr>
                </a:pPr>
                <a:endParaRPr lang="en-US" dirty="0"/>
              </a:p>
            </c:txPr>
            <c:dLblPos val="ctr"/>
            <c:showVal val="1"/>
            <c:showCatName val="0"/>
            <c:showSerName val="0"/>
            <c:showPercent val="0"/>
            <c:separator/>
            <c:showLeaderLines val="0"/>
          </c:dLbls>
          <c:cat>
            <c:strLit>
              <c:ptCount val="2"/>
              <c:pt idx="0">
                <c:v>Прошлый год</c:v>
              </c:pt>
              <c:pt idx="1">
                <c:v>Текущий год</c:v>
              </c:pt>
            </c:strLit>
          </c:cat>
          <c:val>
            <c:numLit>
              <c:ptCount val="2"/>
              <c:pt idx="0">
                <c:v>41900</c:v>
              </c:pt>
              <c:pt idx="1">
                <c:v>48300</c:v>
              </c:pt>
            </c:numLit>
          </c:val>
        </c:ser>
        <c:gapWidth val="15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l" fontAlgn="base" marL="0" marR="0" indent="0" lvl="0">
              <a:defRPr/>
            </a:pPr>
            <a:r>
              <a:rPr lang="en-US" dirty="0" b="true" i="false" strike="noStrike" sz="130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Сокращение времени ожидания</a:t>
            </a:r>
            <a:endParaRPr lang="en-US" dirty="0"/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view3D>
      <c:rotX val="0"/>
      <c:hPercent val="100"/>
      <c:rotY val="0"/>
      <c:depthPercent val="100"/>
      <c:rAngAx val="1"/>
      <c:perspective val="30"/>
    </c:view3D>
    <c:plotArea>
      <c:layout>
        <c:manualLayout>
          <c:xMode val="edge"/>
          <c:yMode val="edge"/>
        </c:manualLayout>
      </c:layout>
      <c:barChart>
        <c:barDir val="col"/>
        <c:grouping val="clustered"/>
        <c:ser>
          <c:idx val="0"/>
          <c:order val="0"/>
          <c:tx>
            <c:v>Сокращение времени ожидания</c:v>
          </c:tx>
          <c:dPt>
            <c:idx val="0"/>
            <c:spPr>
              <a:solidFill>
                <a:srgbClr val="1F4E79">
                  <a:alpha val="100000"/>
                </a:srgbClr>
              </a:solidFill>
            </c:spPr>
          </c:dPt>
          <c:dPt>
            <c:idx val="1"/>
            <c:spPr>
              <a:solidFill>
                <a:srgbClr val="6B8BAE">
                  <a:alpha val="100000"/>
                </a:srgbClr>
              </a:solidFill>
            </c:spPr>
          </c:dPt>
          <c:dLbls>
            <c:txPr>
              <a:bodyPr/>
              <a:lstStyle/>
              <a:p>
                <a:pPr>
                  <a:defRPr b="false" i="false" strike="noStrike" sz="1200" u="none">
                    <a:solidFill>
                      <a:srgbClr val="1B2430">
                        <a:alpha val="100000"/>
                      </a:srgbClr>
                    </a:solidFill>
                    <a:latin typeface="PT Sans"/>
                    <a:ea typeface="PT Sans"/>
                  </a:defRPr>
                </a:pPr>
                <a:endParaRPr lang="en-US" dirty="0"/>
              </a:p>
            </c:txPr>
            <c:dLblPos val="ctr"/>
            <c:showVal val="1"/>
            <c:showCatName val="0"/>
            <c:showSerName val="0"/>
            <c:showPercent val="0"/>
            <c:separator/>
            <c:showLeaderLines val="0"/>
          </c:dLbls>
          <c:cat>
            <c:strLit>
              <c:ptCount val="2"/>
              <c:pt idx="0">
                <c:v>Ранее</c:v>
              </c:pt>
              <c:pt idx="1">
                <c:v>Сейчас</c:v>
              </c:pt>
            </c:strLit>
          </c:cat>
          <c:val>
            <c:numLit>
              <c:ptCount val="2"/>
              <c:pt idx="0">
                <c:v>17</c:v>
              </c:pt>
              <c:pt idx="1">
                <c:v>11</c:v>
              </c:pt>
            </c:numLit>
          </c:val>
        </c:ser>
        <c:gapWidth val="150"/>
        <c:overlap val="0"/>
        <c:axId val="52743552"/>
        <c:axId val="52749440"/>
        <c:extLst/>
      </c:barChart>
      <c:catAx>
        <c:axId val="52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9440"/>
        <c:crosses val="autoZero"/>
        <c:lblAlgn val="ctr"/>
        <c:lblOffset val="100"/>
      </c:catAx>
      <c:valAx>
        <c:axId val="5274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false" i="false" strike="noStrike" sz="1000" u="none">
                <a:solidFill>
                  <a:srgbClr val="000000">
                    <a:alpha val="100000"/>
                  </a:srgbClr>
                </a:solidFill>
                <a:latin typeface="Calibri"/>
                <a:ea typeface="Calibri"/>
              </a:defRPr>
            </a:pPr>
            <a:endParaRPr lang="en-US" dirty="0"/>
          </a:p>
        </c:txPr>
        <c:crossAx val="52743552"/>
        <c:crosses val="autoZero"/>
        <c:crossBetween val="between"/>
      </c:valAx>
    </c:plotArea>
    <c:plotVisOnly val="1"/>
    <c:dispBlanksAs val="zero"/>
  </c:chart>
  <c:spPr>
    <a:noFill/>
  </c:spPr>
</c:chartSpace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В текущем году мы наблюдаем значительный рост количества обращений в центр госуслуг — с 41 900 до 48 300. Это свидетельствует о повышении доверия граждан к нашим услугам и о том, что люди всё чаще выбирают наш центр для решения своих вопросов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Мы добились существенного сокращения среднего времени ожидания — с 17 до 11 минут. Это напрямую влияет на удовлетворённость посетителей и делает наше обслуживание более комфортным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63 % обращений теперь осуществляется через электронную запись. Это говорит о том, что граждане активно используют цифровые сервисы, и мы движемся в правильном направлении, развивая онлайн-услуги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Мы расширили инфраструктуру центра, добавив 4 новых окна приёма. Это позволяет обслуживать больше посетителей и сокращать время ожидания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Анализируя ключевые показатели, мы видим, что количество обращений выросло, время ожидания сократилось, а доля электронной записи увеличилась. Это свидетельствует об общей эффективности работы центра и правильном направлении развития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Несмотря на достигнутые успехи, перед нами стоят определённые вызовы. Необходимо продолжать работу над сокращением времени ожидания и повышением качества обслуживания, чтобы соответствовать растущим ожиданиям посетителей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В следующем году мы планируем внедрить выездное обслуживание и дать возможность записи через мессенджер. Эти инициативы сделают наши услуги ещё более доступными и удобными для граждан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PT Sans"/>
              </a:rPr>
              <a:t><![CDATA[Подводя итоги, можно сказать, что за прошедший год мы достигли значительных успехов: вырос объём обращений, сократилось время ожидания, развились цифровые сервисы. Мы видим чёткие перспективы дальнейшего развития и готовы продолжать работу в этом направлении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5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chart" Target="../charts/chart18.xm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chart" Target="../charts/chart20.xml"/>
  <Relationship Id="rId4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a4pbt70ebp6b27LL3vZ23.jpg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3mesckkrv5pe0Ouou5t25.jpg"/>
  <Relationship Id="rId4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hkn5ohpule6m0V75Bti27.jpg"/>
  <Relationship Id="rId4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dqcben9f8qp2cOD7zks29.jpg"/>
  <Relationship Id="rId4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5124450" cy="5143500"/>
          </a:xfrm>
          <a:prstGeom prst="rect">
            <a:avLst/>
          </a:prstGeom>
          <a:solidFill>
            <a:srgbClr val="1B2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838200"/>
            <a:ext cx="3905250" cy="20193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PT Serif"/>
              </a:rPr>
              <a:t><![CDATA[Итоги работы центра госуслуг за год]]></a:t>
            </a:r>
          </a:p>
        </p:txBody>
      </p:sp>
      <p:sp>
        <p:nvSpPr>
          <p:cNvPr id="5" name="" descr=""/>
          <p:cNvSpPr/>
          <p:nvPr/>
        </p:nvSpPr>
        <p:spPr>
          <a:xfrm>
            <a:off x="609600" y="3009900"/>
            <a:ext cx="685800" cy="57150"/>
          </a:xfrm>
          <a:prstGeom prst="rect">
            <a:avLst/>
          </a:prstGeom>
          <a:solidFill>
            <a:srgbClr val="A8844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3219450"/>
            <a:ext cx="39052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4D0">
                    <a:alpha val="100000"/>
                  </a:srgbClr>
                </a:solidFill>
                <a:latin typeface="PT Sans"/>
              </a:rPr>
              <a:t><![CDATA[Отчёт о деятельности районного центра госуслуг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09600" y="4229100"/>
            <a:ext cx="39052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C4D0">
                    <a:alpha val="100000"/>
                  </a:srgbClr>
                </a:solidFill>
                <a:latin typeface="PT Sans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2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Общая статистика обращений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609600" y="1438275"/>
            <a:ext cx="2857500" cy="12287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47650" marR="0" indent="-247650" lvl="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7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Количество обращений: 48 300 в текущем году]]></a:t>
            </a:r>
          </a:p>
          <a:p>
            <a:pPr algn="l" rtl="0" fontAlgn="base" marL="247650" marR="0" indent="-24765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7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В прошлом году: 41 900 обращений]]></a:t>
            </a:r>
          </a:p>
        </p:txBody>
      </p:sp>
      <p:graphicFrame>
        <p:nvGraphicFramePr>
          <p:cNvPr id="7" name="Динамика количества обращений" descr=""/>
          <p:cNvGraphicFramePr/>
          <p:nvPr/>
        </p:nvGraphicFramePr>
        <p:xfrm>
          <a:off x="3771900" y="1362075"/>
          <a:ext cx="4762500" cy="301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Сокращение времени ожидания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609600" y="1438275"/>
            <a:ext cx="2857500" cy="17811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47650" marR="0" indent="-247650" lvl="0">
              <a:lnSpc>
                <a:spcPts val="22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7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Среднее время ожидания: с 17 до 11 минут]]></a:t>
            </a:r>
          </a:p>
          <a:p>
            <a:pPr algn="l" rtl="0" fontAlgn="base" marL="247650" marR="0" indent="-24765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7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Повышение удовлетворённости посетителей]]></a:t>
            </a:r>
          </a:p>
        </p:txBody>
      </p:sp>
      <p:graphicFrame>
        <p:nvGraphicFramePr>
          <p:cNvPr id="7" name="Сокращение времени ожидания" descr=""/>
          <p:cNvGraphicFramePr/>
          <p:nvPr/>
        </p:nvGraphicFramePr>
        <p:xfrm>
          <a:off x="3771900" y="1362075"/>
          <a:ext cx="4762500" cy="301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4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Доля электронной записи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609600" y="1438275"/>
            <a:ext cx="7924800" cy="7524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63 % обращений через электронную запись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Развитие цифровых сервисов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Расширение инфраструктуры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 descr=""/>
          <p:cNvSpPr/>
          <p:nvPr/>
        </p:nvSpPr>
        <p:spPr>
          <a:xfrm>
            <a:off x="4876800" y="1438275"/>
            <a:ext cx="3657600" cy="2943225"/>
          </a:xfrm>
          <a:prstGeom prst="rect">
            <a:avLst/>
          </a:prstGeom>
          <a:solidFill>
            <a:srgbClr val="ECEDE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интерьер офиса с несколькими окнами приём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552575"/>
            <a:ext cx="3429000" cy="2714625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438275"/>
            <a:ext cx="3962400" cy="1381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Появилось 4 новых окна приём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Ускорение обслуживания посетителей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6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7048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Анализ ключевых показателей эффективности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504950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 descr=""/>
          <p:cNvSpPr/>
          <p:nvPr/>
        </p:nvSpPr>
        <p:spPr>
          <a:xfrm>
            <a:off x="4876800" y="1790700"/>
            <a:ext cx="3657600" cy="2590800"/>
          </a:xfrm>
          <a:prstGeom prst="rect">
            <a:avLst/>
          </a:prstGeom>
          <a:solidFill>
            <a:srgbClr val="ECEDE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рабочее место с графиками и диаграммами на стен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905000"/>
            <a:ext cx="3429000" cy="23622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790700"/>
            <a:ext cx="3962400" cy="20097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Сопоставление количества обращений, времени ожидания, доли электронной записи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Оценка общей эффективности работы центра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7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Проблемы и вызовы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 descr=""/>
          <p:cNvSpPr/>
          <p:nvPr/>
        </p:nvSpPr>
        <p:spPr>
          <a:xfrm>
            <a:off x="4876800" y="1438275"/>
            <a:ext cx="3657600" cy="2943225"/>
          </a:xfrm>
          <a:prstGeom prst="rect">
            <a:avLst/>
          </a:prstGeom>
          <a:solidFill>
            <a:srgbClr val="ECEDE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пазл с несколькими отсутствующими деталям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552575"/>
            <a:ext cx="3429000" cy="2714625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438275"/>
            <a:ext cx="3962400" cy="1381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Необходимость дальнейшего сокращения времени ожидания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Улучшение качества обслуживания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8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Планы на следующий год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 descr=""/>
          <p:cNvSpPr/>
          <p:nvPr/>
        </p:nvSpPr>
        <p:spPr>
          <a:xfrm>
            <a:off x="4876800" y="1438275"/>
            <a:ext cx="3657600" cy="2943225"/>
          </a:xfrm>
          <a:prstGeom prst="rect">
            <a:avLst/>
          </a:prstGeom>
          <a:solidFill>
            <a:srgbClr val="ECEDE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автомобиль с эмблемой сервиса, едущий по город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552575"/>
            <a:ext cx="3429000" cy="2714625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438275"/>
            <a:ext cx="3962400" cy="1381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Внедрение выездного обслуживания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Возможность записи через мессенджер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381000"/>
            <a:ext cx="28575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200" u="none" cap="none">
                <a:solidFill>
                  <a:srgbClr val="1F4E79">
                    <a:alpha val="100000"/>
                  </a:srgbClr>
                </a:solidFill>
                <a:latin typeface="PT Sans"/>
              </a:rPr>
              <a:t><![CDATA[09]]></a:t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628650"/>
            <a:ext cx="7924800" cy="3524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B2430">
                    <a:alpha val="100000"/>
                  </a:srgbClr>
                </a:solidFill>
                <a:latin typeface="PT Serif"/>
              </a:rPr>
              <a:t><![CDATA[Выводы]]></a:t>
            </a:r>
          </a:p>
        </p:txBody>
      </p:sp>
      <p:cxnSp>
        <p:nvCxnSpPr>
          <p:cNvPr id="5" name=""/>
          <p:cNvCxnSpPr/>
          <p:nvPr/>
        </p:nvCxnSpPr>
        <p:spPr>
          <a:xfrm>
            <a:off x="609600" y="1152525"/>
            <a:ext cx="7924800" cy="0"/>
          </a:xfrm>
          <a:prstGeom prst="line">
            <a:avLst/>
          </a:prstGeom>
          <a:ln w="9525" cap="flat" cmpd="sng" algn="ctr">
            <a:solidFill>
              <a:srgbClr val="C9CDD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"/>
          <p:cNvSpPr txBox="1"/>
          <p:nvPr/>
        </p:nvSpPr>
        <p:spPr>
          <a:xfrm>
            <a:off x="609600" y="1438275"/>
            <a:ext cx="7924800" cy="7524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Достигнуты значительные успехи в работе центр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1F4E79">
                  <a:alpha val="100000"/>
                </a:srgbClr>
              </a:buClr>
              <a:buFont typeface="PT Sans"/>
              <a:buChar char="▪"/>
            </a:pPr>
            <a:r>
              <a:rPr lang="en-US" strike="noStrike" sz="1900" spc="0" u="none" cap="none">
                <a:solidFill>
                  <a:srgbClr val="3A4452">
                    <a:alpha val="100000"/>
                  </a:srgbClr>
                </a:solidFill>
                <a:latin typeface="PT Sans"/>
              </a:rPr>
              <a:t><![CDATA[Перспективы дальнейшего развития очевидны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2026-10-27T05:39:37Z</dcterms:created>
  <dcterms:modified xsi:type="dcterms:W3CDTF">2026-10-27T05:39:37Z</dcterms:modified>
  <dc:title>Итоги работы центра госуслуг за год</dc:title>
  <dc:description>Презентация подготовлена с помощью сервиса «Подсказай»</dc:description>
  <dc:subject>Отчёт о деятельности районного центра госуслуг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