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Unbounded" pitchFamily="34" charset="0"/>
      <p:regular r:id="rId16"/>
      <p:bold r:id="rId17"/>
    </p:embeddedFont>
    <p:embeddedFont>
      <p:font typeface="Onest" pitchFamily="34" charset="0"/>
      <p:regular r:id="rId18"/>
      <p:bold r:id="rId19"/>
    </p:embeddedFont>
  </p:embeddedFontLst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Нейросеть представляет собой систему алгоритмов, которые имитируют работу человеческого мозга. Она состоит из множества взаимосвязанных нейронов, способных обрабатывать большие объёмы данных и выявлять в них закономерности. Нейросети находят применение в самых разных областях: от распознавания изображений до обработки естественного языка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Искусственный нейрон — это базовый элемент нейросети. Он принимает на вход определённые данные, обрабатывает их с помощью математических функций и выдаёт результат. В нейросети множество таких нейронов соединены между собой, образуя сложную сеть, которая способна решать сложные задачи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Нейросети обучаются на больших объёмах данных. В процессе обучения они анализируют примеры и выявляют закономерности, которые затем используют для принятия решений. Чем больше данных используется для обучения, тем выше точность предсказаний нейросети. Обучение позволяет нейросетям адаптироваться к новым условиям и улучшать свои результаты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Архитектуры нейронных сетей различаются по структуре и принципу работы. Например, есть свёрточные нейросети, которые хорошо подходят для обработки изображений, и рекуррентные нейросети, которые эффективно работают с последовательными данными, такими как текст или временные ряды. Выбор архитектуры зависит от конкретной задачи и типа данных, с которыми предстоит работать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Глубокие нейронные сети состоят из множества слоёв нейронов. Благодаря такой структуре они способны обрабатывать более сложные и объёмные данные, выявляя в них глубокие закономерности. Это позволяет решать задачи, которые недоступны для более простых архитектур, например, распознавание речи или генерация текста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Трансформеры — это новая архитектура нейронных сетей, которая кардинально изменила подход к созданию языковых моделей. В отличие от рекуррентных сетей, трансформеры способны одновременно анализировать весь текст, а не обрабатывать его последовательно. Это позволяет им лучше улавливать контекст и зависимости между словами, что значительно улучшает качество обработки естественного языка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Нейросети находят широкое применение в различных областях. Они используются для распознавания изображений и речи, что позволяет создавать системы видеонаблюдения и голосовых помощников. В обработке естественного языка нейросети помогают в машинном переводе, анализе тональности текстов и генерации контента. Кроме того, они применяются для прогнозирования временных рядов в финансах, погоде и других областях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Несмотря на широкие возможности, нейросети имеют ряд ограничений. Они требовательны к объёму и качеству обучающих данных: без достаточного количества примеров нейросеть не сможет научиться решать задачу. Кроме того, нейросети могут допускать ошибки в нестандартных или редких ситуациях, когда они не встречались во время обучения. Это ограничивает их применение в некоторых критически важных областях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Нейросети представляют собой мощный инструмент в современной информатике. Они открывают новые возможности для решения сложных задач и уже находят широкое применение в различных областях. Однако существуют и ограничения, которые необходимо преодолеть. Поэтому дальнейшие исследования и развитие технологий нейросетей остаются крайне важными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5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itle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image" Target="../media/pzimgeavp3bket1cjbhW3OAI17.jpg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image" Target="../media/pzimgbapqe6ui7avg8BAg3nZ20.jpg"/>
  <Relationship Id="rId4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image" Target="../media/pzimgb9qtffvvg9mvbZ5RUv222.jpg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image" Target="../media/pzimg65k5mek2mfdffVTeUTs25.jpg"/>
  <Relationship Id="rId4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6.png"/>
  <Relationship Id="rId3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71500" y="762000"/>
            <a:ext cx="4552950" cy="2238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Как устроены нейросети: от нейрона до языковой модели]]></a:t>
            </a:r>
          </a:p>
        </p:txBody>
      </p:sp>
      <p:sp>
        <p:nvSpPr>
          <p:cNvPr id="4" name="" descr=""/>
          <p:cNvSpPr/>
          <p:nvPr/>
        </p:nvSpPr>
        <p:spPr>
          <a:xfrm>
            <a:off x="571500" y="3152775"/>
            <a:ext cx="685800" cy="57150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362325"/>
            <a:ext cx="45529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AAABAF">
                    <a:alpha val="100000"/>
                  </a:srgbClr>
                </a:solidFill>
                <a:latin typeface="Onest"/>
              </a:rPr>
              <a:t><![CDATA[Основы работы и принципы построения нейросетей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438650"/>
            <a:ext cx="455295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AAABAF">
                    <a:alpha val="100000"/>
                  </a:srgbClr>
                </a:solidFill>
                <a:latin typeface="Onest"/>
              </a:rPr>
              <a:t><![CDATA[Пример работы сервиса Подсказай · podskazai.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изображение мозга с нейронными связям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71500" y="419100"/>
            <a:ext cx="3609975" cy="6667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Что такое нейросеть]]></a:t>
            </a:r>
          </a:p>
        </p:txBody>
      </p:sp>
      <p:sp>
        <p:nvSpPr>
          <p:cNvPr id="5" name="" descr=""/>
          <p:cNvSpPr/>
          <p:nvPr/>
        </p:nvSpPr>
        <p:spPr>
          <a:xfrm>
            <a:off x="571500" y="1257300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1543050"/>
            <a:ext cx="3609975" cy="23241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Нейросеть — система алгоритмов, имитирующая работу человеческого мозга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Используется для решения сложных задач в информатике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71500" y="419100"/>
            <a:ext cx="8001000" cy="333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Искусственный нейрон]]></a:t>
            </a:r>
          </a:p>
        </p:txBody>
      </p:sp>
      <p:sp>
        <p:nvSpPr>
          <p:cNvPr id="4" name="" descr=""/>
          <p:cNvSpPr/>
          <p:nvPr/>
        </p:nvSpPr>
        <p:spPr>
          <a:xfrm>
            <a:off x="571500" y="92392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3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1209675"/>
            <a:ext cx="80010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Базовый элемент нейросети]]></a:t>
            </a:r>
          </a:p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Принимает входные данные и выдаёт результат после обработки]]></a:t>
            </a:r>
          </a:p>
        </p:txBody>
      </p:sp>
      <p:sp>
        <p:nvSpPr>
          <p:cNvPr id="7" name="" descr=""/>
          <p:cNvSpPr/>
          <p:nvPr/>
        </p:nvSpPr>
        <p:spPr>
          <a:xfrm>
            <a:off x="571500" y="1990725"/>
            <a:ext cx="2647950" cy="533400"/>
          </a:xfrm>
          <a:prstGeom prst="homePlate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2124075"/>
            <a:ext cx="2133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71500" y="2733675"/>
            <a:ext cx="2514600" cy="5143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Получение входных данных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3343275"/>
            <a:ext cx="25146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Нейрон принимает на вход набор значений]]></a:t>
            </a:r>
          </a:p>
        </p:txBody>
      </p:sp>
      <p:sp>
        <p:nvSpPr>
          <p:cNvPr id="11" name="" descr=""/>
          <p:cNvSpPr/>
          <p:nvPr/>
        </p:nvSpPr>
        <p:spPr>
          <a:xfrm>
            <a:off x="3314700" y="1990725"/>
            <a:ext cx="2647950" cy="533400"/>
          </a:xfrm>
          <a:prstGeom prst="chevron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3581400" y="2124075"/>
            <a:ext cx="2133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3314700" y="2733675"/>
            <a:ext cx="2514600" cy="5143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Обработка данных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3314700" y="3343275"/>
            <a:ext cx="25146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Данные преобразуются с помощью функций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057900" y="1990725"/>
            <a:ext cx="2647950" cy="533400"/>
          </a:xfrm>
          <a:prstGeom prst="chevron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324600" y="2124075"/>
            <a:ext cx="2133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057900" y="2733675"/>
            <a:ext cx="2514600" cy="5143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Выдача результата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057900" y="3343275"/>
            <a:ext cx="25146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Нейрон выдаёт выходное значение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стопка книг и бумаг на стол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71500" y="419100"/>
            <a:ext cx="3609975" cy="1000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Принцип обучения на примерах]]></a:t>
            </a:r>
          </a:p>
        </p:txBody>
      </p:sp>
      <p:sp>
        <p:nvSpPr>
          <p:cNvPr id="5" name="" descr=""/>
          <p:cNvSpPr/>
          <p:nvPr/>
        </p:nvSpPr>
        <p:spPr>
          <a:xfrm>
            <a:off x="571500" y="159067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1876425"/>
            <a:ext cx="3609975" cy="1695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Нейросети обучаются на больших объёмах данных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Обучение позволяет улучшать точность предсказаний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схема различных архитектур нейронных сете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71500" y="419100"/>
            <a:ext cx="3609975" cy="6667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Архитектура нейронных сетей]]></a:t>
            </a:r>
          </a:p>
        </p:txBody>
      </p:sp>
      <p:sp>
        <p:nvSpPr>
          <p:cNvPr id="5" name="" descr=""/>
          <p:cNvSpPr/>
          <p:nvPr/>
        </p:nvSpPr>
        <p:spPr>
          <a:xfrm>
            <a:off x="571500" y="1257300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1543050"/>
            <a:ext cx="3609975" cy="20097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Существуют различные типы архитектур нейросетей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Каждая архитектура имеет свои особенности и применения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71500" y="419100"/>
            <a:ext cx="8001000" cy="333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Глубокие нейронные сети]]></a:t>
            </a:r>
          </a:p>
        </p:txBody>
      </p:sp>
      <p:sp>
        <p:nvSpPr>
          <p:cNvPr id="4" name="" descr=""/>
          <p:cNvSpPr/>
          <p:nvPr/>
        </p:nvSpPr>
        <p:spPr>
          <a:xfrm>
            <a:off x="571500" y="92392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6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1209675"/>
            <a:ext cx="80010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Состоят из множества слоёв нейронов]]></a:t>
            </a:r>
          </a:p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Позволяют решать более сложные задачи по сравнению с простыми сетями]]></a:t>
            </a:r>
          </a:p>
        </p:txBody>
      </p:sp>
      <p:sp>
        <p:nvSpPr>
          <p:cNvPr id="7" name="" descr=""/>
          <p:cNvSpPr/>
          <p:nvPr/>
        </p:nvSpPr>
        <p:spPr>
          <a:xfrm>
            <a:off x="571500" y="1971675"/>
            <a:ext cx="2647950" cy="533400"/>
          </a:xfrm>
          <a:prstGeom prst="homePlate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2105025"/>
            <a:ext cx="2133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71500" y="2714625"/>
            <a:ext cx="2514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Входной слой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71500" y="3086100"/>
            <a:ext cx="25146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Получает исходные данные]]></a:t>
            </a:r>
          </a:p>
        </p:txBody>
      </p:sp>
      <p:sp>
        <p:nvSpPr>
          <p:cNvPr id="11" name="" descr=""/>
          <p:cNvSpPr/>
          <p:nvPr/>
        </p:nvSpPr>
        <p:spPr>
          <a:xfrm>
            <a:off x="3314700" y="1971675"/>
            <a:ext cx="2647950" cy="533400"/>
          </a:xfrm>
          <a:prstGeom prst="chevron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3581400" y="2105025"/>
            <a:ext cx="2133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3314700" y="2714625"/>
            <a:ext cx="2514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Скрытые слои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3314700" y="3086100"/>
            <a:ext cx="2514600" cy="266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Обрабатывают данные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057900" y="1971675"/>
            <a:ext cx="2647950" cy="533400"/>
          </a:xfrm>
          <a:prstGeom prst="chevron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324600" y="2105025"/>
            <a:ext cx="2133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Unbounded"/>
              </a:rPr>
              <a:t><![CDATA[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057900" y="2714625"/>
            <a:ext cx="25146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Выходной слой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057900" y="3362325"/>
            <a:ext cx="2514600" cy="266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Выдаёт результат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3" name="Иллюстрация" descr="книга и ноутбук на стол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75" y="0"/>
            <a:ext cx="4391025" cy="51435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71500" y="419100"/>
            <a:ext cx="3609975" cy="1000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Трансформер: новая архитектура]]></a:t>
            </a:r>
          </a:p>
        </p:txBody>
      </p:sp>
      <p:sp>
        <p:nvSpPr>
          <p:cNvPr id="5" name="" descr=""/>
          <p:cNvSpPr/>
          <p:nvPr/>
        </p:nvSpPr>
        <p:spPr>
          <a:xfrm>
            <a:off x="571500" y="159067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1876425"/>
            <a:ext cx="3609975" cy="1695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Трансформеры изменили подход к созданию языковых моделей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8B6CFF">
                  <a:alpha val="100000"/>
                </a:srgbClr>
              </a:buClr>
              <a:buFont typeface="Onest"/>
              <a:buChar char="▪"/>
            </a:pPr>
            <a:r>
              <a:rPr lang="en-US" strike="noStrike" sz="19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Они эффективно работают с текстовыми данными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71500" y="419100"/>
            <a:ext cx="8001000" cy="333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Применение нейросетей]]></a:t>
            </a:r>
          </a:p>
        </p:txBody>
      </p:sp>
      <p:sp>
        <p:nvSpPr>
          <p:cNvPr id="4" name="" descr=""/>
          <p:cNvSpPr/>
          <p:nvPr/>
        </p:nvSpPr>
        <p:spPr>
          <a:xfrm>
            <a:off x="571500" y="92392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8]]></a:t>
            </a:r>
          </a:p>
        </p:txBody>
      </p:sp>
      <p:sp>
        <p:nvSpPr>
          <p:cNvPr id="6" name="" descr=""/>
          <p:cNvSpPr/>
          <p:nvPr/>
        </p:nvSpPr>
        <p:spPr>
          <a:xfrm>
            <a:off x="571500" y="1209675"/>
            <a:ext cx="3905250" cy="2190750"/>
          </a:xfrm>
          <a:prstGeom prst="roundRect">
            <a:avLst/>
          </a:prstGeom>
          <a:solidFill>
            <a:srgbClr val="151B2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571500" y="1209675"/>
            <a:ext cx="38100" cy="2190750"/>
          </a:xfrm>
          <a:prstGeom prst="rect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00100" y="1381125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2D3EE">
                    <a:alpha val="100000"/>
                  </a:srgbClr>
                </a:solidFill>
                <a:latin typeface="Unbounded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00100" y="1685925"/>
            <a:ext cx="344805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2F5FF">
                    <a:alpha val="100000"/>
                  </a:srgbClr>
                </a:solidFill>
                <a:latin typeface="Onest"/>
              </a:rPr>
              <a:t><![CDATA[Используются в распознавании изображений и речи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09675"/>
            <a:ext cx="3905250" cy="2190750"/>
          </a:xfrm>
          <a:prstGeom prst="roundRect">
            <a:avLst/>
          </a:prstGeom>
          <a:solidFill>
            <a:srgbClr val="151B2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09675"/>
            <a:ext cx="38100" cy="2190750"/>
          </a:xfrm>
          <a:prstGeom prst="rect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381125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2D3EE">
                    <a:alpha val="100000"/>
                  </a:srgbClr>
                </a:solidFill>
                <a:latin typeface="Unbounded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685925"/>
            <a:ext cx="3448050" cy="8286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2F5FF">
                    <a:alpha val="100000"/>
                  </a:srgbClr>
                </a:solidFill>
                <a:latin typeface="Onest"/>
              </a:rPr>
              <a:t><![CDATA[Применяются в обработке естественного языка и прогнозировании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71500" y="419100"/>
            <a:ext cx="8001000" cy="333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Ограничения нейросетей]]></a:t>
            </a:r>
          </a:p>
        </p:txBody>
      </p:sp>
      <p:sp>
        <p:nvSpPr>
          <p:cNvPr id="4" name="" descr=""/>
          <p:cNvSpPr/>
          <p:nvPr/>
        </p:nvSpPr>
        <p:spPr>
          <a:xfrm>
            <a:off x="571500" y="92392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9]]></a:t>
            </a:r>
          </a:p>
        </p:txBody>
      </p:sp>
      <p:sp>
        <p:nvSpPr>
          <p:cNvPr id="6" name="" descr=""/>
          <p:cNvSpPr/>
          <p:nvPr/>
        </p:nvSpPr>
        <p:spPr>
          <a:xfrm>
            <a:off x="571500" y="1209675"/>
            <a:ext cx="3905250" cy="2190750"/>
          </a:xfrm>
          <a:prstGeom prst="roundRect">
            <a:avLst/>
          </a:prstGeom>
          <a:solidFill>
            <a:srgbClr val="151B2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571500" y="1209675"/>
            <a:ext cx="38100" cy="2190750"/>
          </a:xfrm>
          <a:prstGeom prst="rect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00100" y="1381125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2D3EE">
                    <a:alpha val="100000"/>
                  </a:srgbClr>
                </a:solidFill>
                <a:latin typeface="Unbounded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00100" y="1685925"/>
            <a:ext cx="344805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2F5FF">
                    <a:alpha val="100000"/>
                  </a:srgbClr>
                </a:solidFill>
                <a:latin typeface="Onest"/>
              </a:rPr>
              <a:t><![CDATA[Требовательны к объёму и качеству данных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09675"/>
            <a:ext cx="3905250" cy="2190750"/>
          </a:xfrm>
          <a:prstGeom prst="roundRect">
            <a:avLst/>
          </a:prstGeom>
          <a:solidFill>
            <a:srgbClr val="151B2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09675"/>
            <a:ext cx="38100" cy="2190750"/>
          </a:xfrm>
          <a:prstGeom prst="rect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381125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2D3EE">
                    <a:alpha val="100000"/>
                  </a:srgbClr>
                </a:solidFill>
                <a:latin typeface="Unbounded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685925"/>
            <a:ext cx="344805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2F5FF">
                    <a:alpha val="100000"/>
                  </a:srgbClr>
                </a:solidFill>
                <a:latin typeface="Onest"/>
              </a:rPr>
              <a:t><![CDATA[Могут допускать ошибки в нестандартных ситуациях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F1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571500" y="419100"/>
            <a:ext cx="8001000" cy="333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2F5FF">
                    <a:alpha val="100000"/>
                  </a:srgbClr>
                </a:solidFill>
                <a:latin typeface="Unbounded"/>
              </a:rPr>
              <a:t><![CDATA[Выводы]]></a:t>
            </a:r>
          </a:p>
        </p:txBody>
      </p:sp>
      <p:sp>
        <p:nvSpPr>
          <p:cNvPr id="4" name="" descr=""/>
          <p:cNvSpPr/>
          <p:nvPr/>
        </p:nvSpPr>
        <p:spPr>
          <a:xfrm>
            <a:off x="571500" y="923925"/>
            <a:ext cx="533400" cy="47625"/>
          </a:xfrm>
          <a:prstGeom prst="rect">
            <a:avLst/>
          </a:prstGeom>
          <a:solidFill>
            <a:srgbClr val="22D3E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810500" y="4762500"/>
            <a:ext cx="762000" cy="1619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B9C2DA">
                    <a:alpha val="100000"/>
                  </a:srgbClr>
                </a:solidFill>
                <a:latin typeface="Onest"/>
              </a:rPr>
              <a:t><![CDATA[10]]></a:t>
            </a:r>
          </a:p>
        </p:txBody>
      </p:sp>
      <p:sp>
        <p:nvSpPr>
          <p:cNvPr id="6" name="" descr=""/>
          <p:cNvSpPr/>
          <p:nvPr/>
        </p:nvSpPr>
        <p:spPr>
          <a:xfrm>
            <a:off x="571500" y="1209675"/>
            <a:ext cx="3905250" cy="2190750"/>
          </a:xfrm>
          <a:prstGeom prst="roundRect">
            <a:avLst/>
          </a:prstGeom>
          <a:solidFill>
            <a:srgbClr val="151B2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571500" y="1209675"/>
            <a:ext cx="38100" cy="2190750"/>
          </a:xfrm>
          <a:prstGeom prst="rect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00100" y="1381125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2D3EE">
                    <a:alpha val="100000"/>
                  </a:srgbClr>
                </a:solidFill>
                <a:latin typeface="Unbounded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00100" y="1685925"/>
            <a:ext cx="3448050" cy="8286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2F5FF">
                    <a:alpha val="100000"/>
                  </a:srgbClr>
                </a:solidFill>
                <a:latin typeface="Onest"/>
              </a:rPr>
              <a:t><![CDATA[Нейросети — мощный инструмент в современной информатике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09675"/>
            <a:ext cx="3905250" cy="2190750"/>
          </a:xfrm>
          <a:prstGeom prst="roundRect">
            <a:avLst/>
          </a:prstGeom>
          <a:solidFill>
            <a:srgbClr val="151B2E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09675"/>
            <a:ext cx="38100" cy="2190750"/>
          </a:xfrm>
          <a:prstGeom prst="rect">
            <a:avLst/>
          </a:prstGeom>
          <a:solidFill>
            <a:srgbClr val="8B6CFF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381125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2D3EE">
                    <a:alpha val="100000"/>
                  </a:srgbClr>
                </a:solidFill>
                <a:latin typeface="Unbounded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685925"/>
            <a:ext cx="3448050" cy="8286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F2F5FF">
                    <a:alpha val="100000"/>
                  </a:srgbClr>
                </a:solidFill>
                <a:latin typeface="Onest"/>
              </a:rPr>
              <a:t><![CDATA[Необходимы дальнейшие исследования и развитие технологий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Подсказай</dc:creator>
  <cp:lastModifiedBy>Unknown Creator</cp:lastModifiedBy>
  <dcterms:created xsi:type="dcterms:W3CDTF">2026-10-27T05:37:58Z</dcterms:created>
  <dcterms:modified xsi:type="dcterms:W3CDTF">2026-10-27T05:37:58Z</dcterms:modified>
  <dc:title>Как устроены нейросети: от нейрона до языковой модели</dc:title>
  <dc:description>Презентация подготовлена с помощью сервиса «Подсказай»</dc:description>
  <dc:subject>Основы работы и принципы построения нейросетей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