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Manrope" pitchFamily="34" charset="0"/>
      <p:regular r:id="rId16"/>
      <p:bold r:id="rId17"/>
    </p:embeddedFont>
    <p:embeddedFont>
      <p:font typeface="Golos Text" pitchFamily="34" charset="0"/>
      <p:regular r:id="rId18"/>
      <p:bold r:id="rId19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Golos Text"/>
              </a:rPr>
              <a:t><![CDATA[В современных офисах часто нет возможности быстро и недорого пообедать. Сотрудники вынуждены тратить рабочее время на поиск места для обеда или покупать еду низкого качества поблизости. Это снижает продуктивность и ухудшает настроение работнико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Golos Text"/>
              </a:rPr>
              <a:t><![CDATA[Мы предлагаем разнообразное меню, которое учитывает различные диетические предпочтения и ограничения. Мы тщательно следим за качеством и свежестью продуктов, работаем только с надёжными поставщиками. Наши повара — профессионалы, которые знают, как приготовить вкусные и полезные блюда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Golos Text"/>
              </a:rPr>
              <a:t><![CDATA[Мы просим инвестировать 6 миллионов рублей. Эти средства пойдут на открытие второй кухни и найм дополнительных курьеров. Это позволит нам увеличить объёмы доставки и охватить новые районы города. В результате инвестор получит долю в быстрорастущем бизнесе и стабильный доход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5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9moqmbjt7enk1klzX3R17.jpg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avjv4v9u1nf94ymgG5q22.jpg"/>
  <Relationship Id="rId4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nal28.png"/>
  <Relationship Id="rId3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800100"/>
            <a:ext cx="4476750" cy="20193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Доставка обедов в офисы: предложение для инвестор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2971800"/>
            <a:ext cx="685800" cy="57150"/>
          </a:xfrm>
          <a:prstGeom prst="rect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609600" y="3181350"/>
            <a:ext cx="44767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646464">
                    <a:alpha val="100000"/>
                  </a:srgbClr>
                </a:solidFill>
                <a:latin typeface="Golos Text"/>
              </a:rPr>
              <a:t><![CDATA[Бизнес-идея с высоким потенциалом роста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4400550"/>
            <a:ext cx="44767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646464">
                    <a:alpha val="100000"/>
                  </a:srgbClr>
                </a:solidFill>
                <a:latin typeface="Golos Text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офисные столы с пустыми коробками от ланче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609600" y="381000"/>
            <a:ext cx="3533775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Проблема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09600" y="1333500"/>
            <a:ext cx="3533775" cy="21240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D9480F">
                  <a:alpha val="100000"/>
                </a:srgbClr>
              </a:buClr>
              <a:buFont typeface="Golos Text"/>
              <a:buChar char="—"/>
            </a:pPr>
            <a:r>
              <a:rPr lang="en-US" strike="noStrike" sz="20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Многие офисы не имеют столовой или кафе поблизости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D9480F">
                  <a:alpha val="100000"/>
                </a:srgbClr>
              </a:buClr>
              <a:buFont typeface="Golos Text"/>
              <a:buChar char="—"/>
            </a:pPr>
            <a:r>
              <a:rPr lang="en-US" strike="noStrike" sz="20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Сотрудники тратят время и деньги на поиск обеда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Решение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1333500"/>
            <a:ext cx="792480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Удобная доставка здоровых обедов прямо в офис]]></a:t>
            </a:r>
          </a:p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Экономия времени и денег для сотрудников и компаний]]></a:t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2114550"/>
            <a:ext cx="3829050" cy="22669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838200" y="2343150"/>
            <a:ext cx="304800" cy="38100"/>
          </a:xfrm>
          <a:prstGeom prst="rect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2514600"/>
            <a:ext cx="3371850" cy="314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Для сотрудников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943225"/>
            <a:ext cx="3371850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Сэкономленное время и качественные обеды]]></a:t>
            </a:r>
          </a:p>
        </p:txBody>
      </p:sp>
      <p:sp>
        <p:nvSpPr>
          <p:cNvPr id="11" name="" descr=""/>
          <p:cNvSpPr/>
          <p:nvPr/>
        </p:nvSpPr>
        <p:spPr>
          <a:xfrm>
            <a:off x="4705350" y="2114550"/>
            <a:ext cx="3829050" cy="22669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4933950" y="2343150"/>
            <a:ext cx="304800" cy="38100"/>
          </a:xfrm>
          <a:prstGeom prst="rect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933950" y="2514600"/>
            <a:ext cx="3371850" cy="314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Для компаний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4933950" y="2943225"/>
            <a:ext cx="3371850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Повышение продуктивности и лояльности персонала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Как это работает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1333500"/>
            <a:ext cx="792480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Заказ через мобильное приложение или сайт]]></a:t>
            </a:r>
          </a:p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Приготовление и доставка в указанное время]]></a:t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2152650"/>
            <a:ext cx="2619375" cy="533400"/>
          </a:xfrm>
          <a:prstGeom prst="homePlate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76300" y="2286000"/>
            <a:ext cx="210502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09600" y="2895600"/>
            <a:ext cx="248602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Шаг 1: заказ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09600" y="3267075"/>
            <a:ext cx="248602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Клиент оформляет заказ через приложение или сайт]]></a:t>
            </a:r>
          </a:p>
        </p:txBody>
      </p:sp>
      <p:sp>
        <p:nvSpPr>
          <p:cNvPr id="11" name="" descr=""/>
          <p:cNvSpPr/>
          <p:nvPr/>
        </p:nvSpPr>
        <p:spPr>
          <a:xfrm>
            <a:off x="3324225" y="2152650"/>
            <a:ext cx="2619375" cy="533400"/>
          </a:xfrm>
          <a:prstGeom prst="chevron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3590925" y="2286000"/>
            <a:ext cx="210502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3324225" y="2895600"/>
            <a:ext cx="248602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Шаг 2: приготовление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3324225" y="3543300"/>
            <a:ext cx="248602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Мы готовим обеды с учётом заказанного меню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038850" y="2152650"/>
            <a:ext cx="2619375" cy="533400"/>
          </a:xfrm>
          <a:prstGeom prst="chevron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305550" y="2286000"/>
            <a:ext cx="210502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038850" y="2895600"/>
            <a:ext cx="248602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11111">
                    <a:alpha val="100000"/>
                  </a:srgbClr>
                </a:solidFill>
                <a:latin typeface="Manrope"/>
              </a:rPr>
              <a:t><![CDATA[Шаг 3: доставка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038850" y="3267075"/>
            <a:ext cx="248602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Курьер доставляет обеды в указанное время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Рынок и потенциал роста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5]]></a:t>
            </a:r>
          </a:p>
        </p:txBody>
      </p:sp>
      <p:sp>
        <p:nvSpPr>
          <p:cNvPr id="6" name="" descr=""/>
          <p:cNvSpPr/>
          <p:nvPr/>
        </p:nvSpPr>
        <p:spPr>
          <a:xfrm>
            <a:off x="609600" y="1333500"/>
            <a:ext cx="3867150" cy="21907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819150" y="1562100"/>
            <a:ext cx="3448050" cy="7810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D9480F">
                    <a:alpha val="100000"/>
                  </a:srgbClr>
                </a:solidFill>
                <a:latin typeface="Manrope"/>
              </a:rPr>
              <a:t><![CDATA[[объём рынка, млрд ₽]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19150" y="2476500"/>
            <a:ext cx="34480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текущий объём рынка доставки обедов в офисы]]></a:t>
            </a:r>
          </a:p>
        </p:txBody>
      </p:sp>
      <p:sp>
        <p:nvSpPr>
          <p:cNvPr id="9" name="" descr=""/>
          <p:cNvSpPr/>
          <p:nvPr/>
        </p:nvSpPr>
        <p:spPr>
          <a:xfrm>
            <a:off x="4667250" y="1333500"/>
            <a:ext cx="3867150" cy="21907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4876800" y="1562100"/>
            <a:ext cx="3448050" cy="7810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1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D9480F">
                    <a:alpha val="100000"/>
                  </a:srgbClr>
                </a:solidFill>
                <a:latin typeface="Manrope"/>
              </a:rPr>
              <a:t><![CDATA[[процент роста в год]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76800" y="2476500"/>
            <a:ext cx="34480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ожидаемый рост рынка в ближайшие годы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стол с разнообразными полезными обедам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 descr=""/>
          <p:cNvSpPr/>
          <p:nvPr/>
        </p:nvSpPr>
        <p:spPr>
          <a:xfrm>
            <a:off x="0" y="0"/>
            <a:ext cx="9144000" cy="1409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609600" y="381000"/>
            <a:ext cx="3533775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Продукт и его преимущества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09600" y="1714500"/>
            <a:ext cx="3533775" cy="1790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D9480F">
                  <a:alpha val="100000"/>
                </a:srgbClr>
              </a:buClr>
              <a:buFont typeface="Golos Text"/>
              <a:buChar char="—"/>
            </a:pPr>
            <a:r>
              <a:rPr lang="en-US" strike="noStrike" sz="20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Разнообразное меню с учётом диетических предпочтений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D9480F">
                  <a:alpha val="100000"/>
                </a:srgbClr>
              </a:buClr>
              <a:buFont typeface="Golos Text"/>
              <a:buChar char="—"/>
            </a:pPr>
            <a:r>
              <a:rPr lang="en-US" strike="noStrike" sz="20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Контроль качества и свежести продуктов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409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Бизнес-модель и финансовые показатели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7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1714500"/>
            <a:ext cx="7924800" cy="2952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Средний чек — 450 ₽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609600" y="2162175"/>
          <a:ext cx="7924800" cy="0"/>
        </p:xfrm>
        <a:graphic>
          <a:graphicData uri="http://schemas.openxmlformats.org/drawingml/2006/table">
            <a:tbl>
              <a:tblPr firstRow="1" bandRow="1"/>
              <a:tblGrid>
                <a:gridCol w="3962400"/>
                <a:gridCol w="3962400"/>
              </a:tblGrid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6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Manrope"/>
                        </a:rPr>
                        <a:t><![CDATA[Показатель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480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6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Manrope"/>
                        </a:rPr>
                        <a:t><![CDATA[Значение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480F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Средний чек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450 ₽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Себестоимость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4F4F2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260 ₽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4F4F2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Количество заказов в месяц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1 200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Конкуренты и наше преимущество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8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1333500"/>
            <a:ext cx="7924800" cy="2952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Мы предлагаем более разнообразное меню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609600" y="1781175"/>
          <a:ext cx="7915275" cy="0"/>
        </p:xfrm>
        <a:graphic>
          <a:graphicData uri="http://schemas.openxmlformats.org/drawingml/2006/table">
            <a:tbl>
              <a:tblPr firstRow="1" bandRow="1"/>
              <a:tblGrid>
                <a:gridCol w="2638425"/>
                <a:gridCol w="2638425"/>
                <a:gridCol w="2638425"/>
              </a:tblGrid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6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Manrope"/>
                        </a:rPr>
                        <a:t><![CDATA[Параметр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480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6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Manrope"/>
                        </a:rPr>
                        <a:t><![CDATA[Конкуренты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480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6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Manrope"/>
                        </a:rPr>
                        <a:t><![CDATA[Мы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480F">
                        <a:alpha val="100000"/>
                      </a:srgbClr>
                    </a:solidFill>
                  </a:tcPr>
                </a:tc>
              </a:tr>
              <a:tr h="48577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Разнообразие меню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ограниченное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широкое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7429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Себестоимость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4F4F2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выше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4F4F2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base" marL="114300" marR="11430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600" spc="0" u="none" cap="none">
                          <a:solidFill>
                            <a:srgbClr val="111111">
                              <a:alpha val="100000"/>
                            </a:srgbClr>
                          </a:solidFill>
                          <a:latin typeface="Golos Text"/>
                        </a:rPr>
                        <a:t><![CDATA[ниже за счёт оптимизации]]></a:t>
                      </a:r>
                    </a:p>
                  </a:txBody>
                  <a:tcPr marL="114300" marR="114300" marT="57150" marB="57150">
                    <a:lnL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A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4F4F2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9144000" cy="10287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3810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Достигнутые результаты]]></a:t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44444">
                    <a:alpha val="100000"/>
                  </a:srgbClr>
                </a:solidFill>
                <a:latin typeface="Golos Text"/>
              </a:rPr>
              <a:t><![CDATA[9]]></a:t>
            </a:r>
          </a:p>
        </p:txBody>
      </p:sp>
      <p:sp>
        <p:nvSpPr>
          <p:cNvPr id="6" name="" descr=""/>
          <p:cNvSpPr/>
          <p:nvPr/>
        </p:nvSpPr>
        <p:spPr>
          <a:xfrm>
            <a:off x="609600" y="1333500"/>
            <a:ext cx="3867150" cy="21907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819150" y="1562100"/>
            <a:ext cx="3448050" cy="923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7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300" spc="0" u="none" cap="none">
                <a:solidFill>
                  <a:srgbClr val="D9480F">
                    <a:alpha val="100000"/>
                  </a:srgbClr>
                </a:solidFill>
                <a:latin typeface="Manrope"/>
              </a:rPr>
              <a:t><![CDATA[8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19150" y="2476500"/>
            <a:ext cx="34480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количество офисов-клиентов]]></a:t>
            </a:r>
          </a:p>
        </p:txBody>
      </p:sp>
      <p:sp>
        <p:nvSpPr>
          <p:cNvPr id="9" name="" descr=""/>
          <p:cNvSpPr/>
          <p:nvPr/>
        </p:nvSpPr>
        <p:spPr>
          <a:xfrm>
            <a:off x="4667250" y="1333500"/>
            <a:ext cx="3867150" cy="2190750"/>
          </a:xfrm>
          <a:prstGeom prst="rect">
            <a:avLst/>
          </a:prstGeom>
          <a:solidFill>
            <a:srgbClr val="F4F4F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4876800" y="1562100"/>
            <a:ext cx="3448050" cy="923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73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300" spc="0" u="none" cap="none">
                <a:solidFill>
                  <a:srgbClr val="D9480F">
                    <a:alpha val="100000"/>
                  </a:srgbClr>
                </a:solidFill>
                <a:latin typeface="Manrope"/>
              </a:rPr>
              <a:t><![CDATA[12 %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76800" y="2476500"/>
            <a:ext cx="3448050" cy="2952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11111">
                    <a:alpha val="100000"/>
                  </a:srgbClr>
                </a:solidFill>
                <a:latin typeface="Golos Text"/>
              </a:rPr>
              <a:t><![CDATA[рост заказов каждый месяц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 descr=""/>
          <p:cNvSpPr/>
          <p:nvPr/>
        </p:nvSpPr>
        <p:spPr>
          <a:xfrm>
            <a:off x="0" y="0"/>
            <a:ext cx="5124450" cy="5143500"/>
          </a:xfrm>
          <a:prstGeom prst="rect">
            <a:avLst/>
          </a:prstGeom>
          <a:solidFill>
            <a:srgbClr val="111111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609600" y="1428750"/>
            <a:ext cx="3905250" cy="16002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Manrope"/>
              </a:rPr>
              <a:t><![CDATA[Запрос и планы развития]]></a:t>
            </a:r>
          </a:p>
        </p:txBody>
      </p:sp>
      <p:sp>
        <p:nvSpPr>
          <p:cNvPr id="5" name="" descr=""/>
          <p:cNvSpPr/>
          <p:nvPr/>
        </p:nvSpPr>
        <p:spPr>
          <a:xfrm>
            <a:off x="609600" y="3200400"/>
            <a:ext cx="685800" cy="57150"/>
          </a:xfrm>
          <a:prstGeom prst="rect">
            <a:avLst/>
          </a:prstGeom>
          <a:solidFill>
            <a:srgbClr val="D9480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3467100"/>
            <a:ext cx="390525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trike="noStrike" sz="1600" spc="0" u="none" cap="none">
                <a:solidFill>
                  <a:srgbClr val="C8C8C4">
                    <a:alpha val="100000"/>
                  </a:srgbClr>
                </a:solidFill>
                <a:latin typeface="Golos Text"/>
              </a:rPr>
              <a:t><![CDATA[Необходимые инвестиции — 6 млн ₽]]></a:t>
            </a:r>
          </a:p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C8C8C4">
                    <a:alpha val="100000"/>
                  </a:srgbClr>
                </a:solidFill>
                <a:latin typeface="Golos Text"/>
              </a:rPr>
              <a:t><![CDATA[На что пойдут деньги: вторая кухня и курьеры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2026-10-27T05:34:50Z</dcterms:created>
  <dcterms:modified xsi:type="dcterms:W3CDTF">2026-10-27T05:34:50Z</dcterms:modified>
  <dc:title>Доставка обедов в офисы: предложение для инвестора</dc:title>
  <dc:description>Презентация подготовлена с помощью сервиса «Подсказай»</dc:description>
  <dc:subject>Бизнес-идея с высоким потенциалом роста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