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IBM Plex Sans" pitchFamily="34" charset="0"/>
      <p:regular r:id="rId16"/>
      <p:bold r:id="rId17"/>
    </p:embeddedFont>
    <p:embeddedFont>
      <p:font typeface="Onest" pitchFamily="34" charset="0"/>
      <p:regular r:id="rId18"/>
      <p:bold r:id="rId19"/>
    </p:embeddedFont>
  </p:embeddedFontLst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Сердечно-сосудистые заболевания (ССЗ) — это обширная группа заболеваний, которые поражают сердце и кровеносные сосуды. Они включают ишемическую болезнь сердца, гипертонию, инсульт и другие патологии. ССЗ являются одной из главных причин смертности и инвалидности во многих странах, в том числе в России. Проблема актуальна для системы здравоохранения из-за высоких затрат на лечение и реабилитации пациентов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Существует множество факторов, которые могут способствовать развитию сердечно-сосудистых заболеваний. Один из самых значимых — артериальная гипертензия, или повышенное давление. Высокий уровень «плохого» холестерина (ЛПНП) в крови также значительно увеличивает риск развития ишемической болезни сердца и других патологий. Курение вызывает спазм сосудов и ухудшает кровоснабжение органов, а ожирение создаёт дополнительную нагрузку на сердце и сосуды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Факторы риска ССЗ делятся на две группы: модифицируемые и немодифицируемые. Модифицируемые — это те, которые человек может изменить, например, скорректировать рацион, увеличить физическую активность, отказаться от вредных привычек. Немодифицируемые факторы, такие как возраст, генетическая предрасположенность и пол, изменить невозможно, но зная о них, можно уделять больше внимания профилактике и регулярному медицинскому контролю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Правильное питание играет ключевую роль в профилактике сердечно-сосудистых заболеваний. Сбалансированный рацион помогает поддерживать нормальный уровень холестерина и артериального давления, контролировать вес. Следует ограничить потребление продуктов, богатых насыщенными жирами и сахаром, например, жирных мясных блюд, кондитерских изделий, сладких газированных напитков. В то же время важно включать в меню больше фруктов, овощей, цельнозерновых продуктов, нежирных источников белка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Регулярная физическая активность — важный элемент профилактики сердечно-сосудистых заболеваний. Упражнения помогают укрепить сердечную мышцу, улучшить кровообращение, снизить уровень холестерина и поддерживать нормальный вес. Для профилактики ССЗ подходят такие виды активности, как быстрая ходьба, плавание, езда на велосипеде, йога. Главное — выбрать занятия, которые соответствуют возрасту, уровню подготовки и состоянию здоровья, и заниматься систематически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Вредные привычки, такие как курение и злоупотребление алкоголем, серьёзно повышают риск развития сердечно-сосудистых заболеваний. Никотин вызывает спазм сосудов и ухудшает кровоснабжение органов, а продукты горения табака повреждают стенки сосудов, способствуя развитию атеросклероза. Чрезмерное употребление алкоголя приводит к повышению артериального давления, нарушению ритма сердца и другим проблемам. Отказ от этих привычек — один из самых эффективных способов снизить риск ССЗ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Первичная профилактика направлена на предупреждение возникновения заболеваний. Её основные принципы — регулярные медицинские осмотры для раннего выявления факторов риска, соблюдение здорового образа жизни, который включает правильное питание, достаточную физическую активность, отказ от вредных привычек. Также важно контролировать артериальное давление, уровень холестерина и сахара в крови, следить за весом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Для эффективной профилактики сердечно-сосудистых заболеваний необходим комплексный подход к здоровому образу жизни. Это означает, что нужно учитывать все аспекты: правильное питание, регулярную физическую активность, отказ от вредных привычек, управление стрессом, достаточный сон. Только сочетание этих факторов поможет существенно снизить риск развития ССЗ и сохранить здоровье сердца и сосудов на долгие годы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Onest"/>
              </a:rPr>
              <a:t><![CDATA[Подводя итоги, можно сказать, что профилактика сердечно-сосудистых заболеваний — это не просто набор рекомендаций, а важная составляющая сохранения здоровья. Своевременное выявление и коррекция факторов риска, здоровый образ жизни помогают существенно снизить вероятность развития ССЗ и их осложнений. Каждый человек может внести свой вклад в поддержание здоровья сердца и сосудов, изменив свои привычки и образ жизни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5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itle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43gnnmae65qn2DQuZYQ18.jpg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36dge678vo6f9OmP68X20.jpg"/>
  <Relationship Id="rId4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6tujbe0qe62bcOdWZ5423.jpg"/>
  <Relationship Id="rId4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gdjdbhhci25k0j75PEE25.jpg"/>
  <Relationship Id="rId4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image" Target="../media/pzimgls0c2tj4il1i0Vr42Ga27.jpg"/>
  <Relationship Id="rId4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7.png"/>
  <Relationship Id="rId3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819150"/>
            <a:ext cx="4476750" cy="12287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Профилактика сердечно-сосудистых заболеваний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2200275"/>
            <a:ext cx="685800" cy="57150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609600" y="2409825"/>
            <a:ext cx="44767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63757A">
                    <a:alpha val="100000"/>
                  </a:srgbClr>
                </a:solidFill>
                <a:latin typeface="Onest"/>
              </a:rPr>
              <a:t><![CDATA[Факторы риска и способы их минимизации]]></a:t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4400550"/>
            <a:ext cx="447675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63757A">
                    <a:alpha val="100000"/>
                  </a:srgbClr>
                </a:solidFill>
                <a:latin typeface="Onest"/>
              </a:rPr>
              <a:t><![CDATA[Пример работы сервиса Подсказай · podskazai.r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Что такое сердечно-сосудистые заболевания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1352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2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638300"/>
            <a:ext cx="3657600" cy="274320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стетоскоп и монитор сердечного ритма на стол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752600"/>
            <a:ext cx="3429000" cy="2514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638300"/>
            <a:ext cx="3962400" cy="17907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20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Сердечно-сосудистые заболевания — группа патологий сердца и сосудов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20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Одна из ведущих причин смертности во всём мире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Основные факторы риска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971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3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257300"/>
            <a:ext cx="3657600" cy="312420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бургер и картофель фри — продукты, повышающие уровень холестерин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371600"/>
            <a:ext cx="3429000" cy="2895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257300"/>
            <a:ext cx="3962400" cy="27622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19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Гипертония — один из ключевых факторов риска ССЗ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19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Высокий уровень холестерина увеличивает вероятность заболеваний]]></a:t>
            </a:r>
          </a:p>
          <a:p>
            <a:pPr algn="l" rtl="0" fontAlgn="base" marL="276225" marR="0" indent="-276225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19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Курение и ожирение существенно повышают риск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Модифицируемые и немодифицируемые факторы риска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1352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609600" y="1638300"/>
            <a:ext cx="792480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Модифицируемые: питание, физическая активность, привычки]]></a:t>
            </a:r>
          </a:p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Немодифицируемые: возраст, генетика, пол]]></a:t>
            </a:r>
          </a:p>
        </p:txBody>
      </p:sp>
      <p:sp>
        <p:nvSpPr>
          <p:cNvPr id="7" name="" descr=""/>
          <p:cNvSpPr/>
          <p:nvPr/>
        </p:nvSpPr>
        <p:spPr>
          <a:xfrm>
            <a:off x="609600" y="2419350"/>
            <a:ext cx="3829050" cy="196215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838200" y="2647950"/>
            <a:ext cx="304800" cy="38100"/>
          </a:xfrm>
          <a:prstGeom prst="rect">
            <a:avLst/>
          </a:prstGeom>
          <a:solidFill>
            <a:srgbClr val="0B7F8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2819400"/>
            <a:ext cx="3371850" cy="3143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Модифицируемые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3248025"/>
            <a:ext cx="3371850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0F2A33">
                    <a:alpha val="100000"/>
                  </a:srgbClr>
                </a:solidFill>
                <a:latin typeface="Onest"/>
              </a:rPr>
              <a:t><![CDATA[Можно изменить с помощью личных усилий]]></a:t>
            </a:r>
          </a:p>
        </p:txBody>
      </p:sp>
      <p:sp>
        <p:nvSpPr>
          <p:cNvPr id="11" name="" descr=""/>
          <p:cNvSpPr/>
          <p:nvPr/>
        </p:nvSpPr>
        <p:spPr>
          <a:xfrm>
            <a:off x="4705350" y="2419350"/>
            <a:ext cx="3829050" cy="196215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4933950" y="2647950"/>
            <a:ext cx="304800" cy="38100"/>
          </a:xfrm>
          <a:prstGeom prst="rect">
            <a:avLst/>
          </a:prstGeom>
          <a:solidFill>
            <a:srgbClr val="0B7F8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933950" y="2819400"/>
            <a:ext cx="3371850" cy="3143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Немодифицируемые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4933950" y="3248025"/>
            <a:ext cx="3371850" cy="6096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0F2A33">
                    <a:alpha val="100000"/>
                  </a:srgbClr>
                </a:solidFill>
                <a:latin typeface="Onest"/>
              </a:rPr>
              <a:t><![CDATA[Невозможно изменить, но нужно учитыват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Роль питания в профилактике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971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5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257300"/>
            <a:ext cx="3657600" cy="312420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миска со свежими фруктами и овощам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371600"/>
            <a:ext cx="3429000" cy="2895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257300"/>
            <a:ext cx="3962400" cy="17907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20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Сбалансированное питание снижает риск ССЗ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20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Нужно ограничить потребление насыщенных жиров и сахара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Физическая активность и здоровье сердца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1352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6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638300"/>
            <a:ext cx="3657600" cy="274320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человек катается на велосипеде в парк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752600"/>
            <a:ext cx="3429000" cy="2514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638300"/>
            <a:ext cx="3962400" cy="21240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20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Регулярные упражнения укрепляют сердечную мышцу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20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Рекомендуются ходьба, плавание, езда на велосипеде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Вредные привычки и сердце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971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7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257300"/>
            <a:ext cx="3657600" cy="312420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пустая пачка от сигарет и разбитый бокал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371600"/>
            <a:ext cx="3429000" cy="2895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09600" y="1257300"/>
            <a:ext cx="3962400" cy="17907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20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Курение повреждает стенки сосудов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0B7F80">
                  <a:alpha val="100000"/>
                </a:srgbClr>
              </a:buClr>
              <a:buFont typeface="Onest"/>
              <a:buChar char="•"/>
            </a:pPr>
            <a:r>
              <a:rPr lang="en-US" strike="noStrike" sz="20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Злоупотребление алкоголем повышает артериальное давление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762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Первичная профилактика: основные принципы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1352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8]]></a:t>
            </a:r>
          </a:p>
        </p:txBody>
      </p:sp>
      <p:sp>
        <p:nvSpPr>
          <p:cNvPr id="6" name="" descr=""/>
          <p:cNvSpPr/>
          <p:nvPr/>
        </p:nvSpPr>
        <p:spPr>
          <a:xfrm>
            <a:off x="609600" y="1638300"/>
            <a:ext cx="3867150" cy="219075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609600" y="1638300"/>
            <a:ext cx="38100" cy="2190750"/>
          </a:xfrm>
          <a:prstGeom prst="rect">
            <a:avLst/>
          </a:prstGeom>
          <a:solidFill>
            <a:srgbClr val="0B7F8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809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0B7F80">
                    <a:alpha val="100000"/>
                  </a:srgbClr>
                </a:solidFill>
                <a:latin typeface="IBM Plex Sans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2114550"/>
            <a:ext cx="34099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0F2A33">
                    <a:alpha val="100000"/>
                  </a:srgbClr>
                </a:solidFill>
                <a:latin typeface="Onest"/>
              </a:rPr>
              <a:t><![CDATA[Предупреждение возникновения заболеваний]]></a:t>
            </a:r>
          </a:p>
        </p:txBody>
      </p:sp>
      <p:sp>
        <p:nvSpPr>
          <p:cNvPr id="10" name="" descr=""/>
          <p:cNvSpPr/>
          <p:nvPr/>
        </p:nvSpPr>
        <p:spPr>
          <a:xfrm>
            <a:off x="4667250" y="1638300"/>
            <a:ext cx="3867150" cy="219075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4667250" y="1638300"/>
            <a:ext cx="38100" cy="2190750"/>
          </a:xfrm>
          <a:prstGeom prst="rect">
            <a:avLst/>
          </a:prstGeom>
          <a:solidFill>
            <a:srgbClr val="0B7F8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4895850" y="1809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0B7F80">
                    <a:alpha val="100000"/>
                  </a:srgbClr>
                </a:solidFill>
                <a:latin typeface="IBM Plex Sans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95850" y="2114550"/>
            <a:ext cx="3409950" cy="8858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0F2A33">
                    <a:alpha val="100000"/>
                  </a:srgbClr>
                </a:solidFill>
                <a:latin typeface="Onest"/>
              </a:rPr>
              <a:t><![CDATA[Регулярные медицинские осмотры, здоровый образ жизни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Роль образа жизни в профилактике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971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9]]></a:t>
            </a:r>
          </a:p>
        </p:txBody>
      </p:sp>
      <p:sp>
        <p:nvSpPr>
          <p:cNvPr id="6" name="" descr=""/>
          <p:cNvSpPr/>
          <p:nvPr/>
        </p:nvSpPr>
        <p:spPr>
          <a:xfrm>
            <a:off x="609600" y="1257300"/>
            <a:ext cx="3867150" cy="219075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609600" y="1257300"/>
            <a:ext cx="38100" cy="2190750"/>
          </a:xfrm>
          <a:prstGeom prst="rect">
            <a:avLst/>
          </a:prstGeom>
          <a:solidFill>
            <a:srgbClr val="0B7F8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0B7F80">
                    <a:alpha val="100000"/>
                  </a:srgbClr>
                </a:solidFill>
                <a:latin typeface="IBM Plex Sans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733550"/>
            <a:ext cx="3409950" cy="8858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0F2A33">
                    <a:alpha val="100000"/>
                  </a:srgbClr>
                </a:solidFill>
                <a:latin typeface="Onest"/>
              </a:rPr>
              <a:t><![CDATA[Комплексный подход к здоровью — ключ к профилактике ССЗ]]></a:t>
            </a:r>
          </a:p>
        </p:txBody>
      </p:sp>
      <p:sp>
        <p:nvSpPr>
          <p:cNvPr id="10" name="" descr=""/>
          <p:cNvSpPr/>
          <p:nvPr/>
        </p:nvSpPr>
        <p:spPr>
          <a:xfrm>
            <a:off x="4667250" y="1257300"/>
            <a:ext cx="3867150" cy="219075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4667250" y="1257300"/>
            <a:ext cx="38100" cy="2190750"/>
          </a:xfrm>
          <a:prstGeom prst="rect">
            <a:avLst/>
          </a:prstGeom>
          <a:solidFill>
            <a:srgbClr val="0B7F8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489585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0B7F80">
                    <a:alpha val="100000"/>
                  </a:srgbClr>
                </a:solidFill>
                <a:latin typeface="IBM Plex Sans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95850" y="1733550"/>
            <a:ext cx="3409950" cy="8858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0F2A33">
                    <a:alpha val="100000"/>
                  </a:srgbClr>
                </a:solidFill>
                <a:latin typeface="Onest"/>
              </a:rPr>
              <a:t><![CDATA[Объединение всех рассмотренных аспектов профилактики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09600" y="419100"/>
            <a:ext cx="79248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F2A33">
                    <a:alpha val="100000"/>
                  </a:srgbClr>
                </a:solidFill>
                <a:latin typeface="IBM Plex Sans"/>
              </a:rPr>
              <a:t><![CDATA[Выводы]]></a:t>
            </a:r>
          </a:p>
        </p:txBody>
      </p:sp>
      <p:sp>
        <p:nvSpPr>
          <p:cNvPr id="4" name="" descr=""/>
          <p:cNvSpPr/>
          <p:nvPr/>
        </p:nvSpPr>
        <p:spPr>
          <a:xfrm>
            <a:off x="609600" y="971550"/>
            <a:ext cx="533400" cy="47625"/>
          </a:xfrm>
          <a:prstGeom prst="rect">
            <a:avLst/>
          </a:prstGeom>
          <a:solidFill>
            <a:srgbClr val="3DB39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7724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3D5862">
                    <a:alpha val="100000"/>
                  </a:srgbClr>
                </a:solidFill>
                <a:latin typeface="Onest"/>
              </a:rPr>
              <a:t><![CDATA[10]]></a:t>
            </a:r>
          </a:p>
        </p:txBody>
      </p:sp>
      <p:sp>
        <p:nvSpPr>
          <p:cNvPr id="6" name="" descr=""/>
          <p:cNvSpPr/>
          <p:nvPr/>
        </p:nvSpPr>
        <p:spPr>
          <a:xfrm>
            <a:off x="609600" y="1257300"/>
            <a:ext cx="3867150" cy="219075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609600" y="1257300"/>
            <a:ext cx="38100" cy="2190750"/>
          </a:xfrm>
          <a:prstGeom prst="rect">
            <a:avLst/>
          </a:prstGeom>
          <a:solidFill>
            <a:srgbClr val="0B7F8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0B7F80">
                    <a:alpha val="100000"/>
                  </a:srgbClr>
                </a:solidFill>
                <a:latin typeface="IBM Plex Sans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733550"/>
            <a:ext cx="3409950" cy="8858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0F2A33">
                    <a:alpha val="100000"/>
                  </a:srgbClr>
                </a:solidFill>
                <a:latin typeface="Onest"/>
              </a:rPr>
              <a:t><![CDATA[Профилактика ССЗ снижает риск заболеваний и осложнений]]></a:t>
            </a:r>
          </a:p>
        </p:txBody>
      </p:sp>
      <p:sp>
        <p:nvSpPr>
          <p:cNvPr id="10" name="" descr=""/>
          <p:cNvSpPr/>
          <p:nvPr/>
        </p:nvSpPr>
        <p:spPr>
          <a:xfrm>
            <a:off x="4667250" y="1257300"/>
            <a:ext cx="3867150" cy="2190750"/>
          </a:xfrm>
          <a:prstGeom prst="roundRect">
            <a:avLst/>
          </a:prstGeom>
          <a:solidFill>
            <a:srgbClr val="EEF7F6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4667250" y="1257300"/>
            <a:ext cx="38100" cy="2190750"/>
          </a:xfrm>
          <a:prstGeom prst="rect">
            <a:avLst/>
          </a:prstGeom>
          <a:solidFill>
            <a:srgbClr val="0B7F80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489585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0B7F80">
                    <a:alpha val="100000"/>
                  </a:srgbClr>
                </a:solidFill>
                <a:latin typeface="IBM Plex Sans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95850" y="1733550"/>
            <a:ext cx="3409950" cy="8858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0F2A33">
                    <a:alpha val="100000"/>
                  </a:srgbClr>
                </a:solidFill>
                <a:latin typeface="Onest"/>
              </a:rPr>
              <a:t><![CDATA[Изменение образа жизни — эффективный способ профилактики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Подсказай</dc:creator>
  <cp:lastModifiedBy>Unknown Creator</cp:lastModifiedBy>
  <dcterms:created xsi:type="dcterms:W3CDTF">2026-10-27T05:36:16Z</dcterms:created>
  <dcterms:modified xsi:type="dcterms:W3CDTF">2026-10-27T05:36:16Z</dcterms:modified>
  <dc:title>Профилактика сердечно-сосудистых заболеваний</dc:title>
  <dc:description>Презентация подготовлена с помощью сервиса «Подсказай»</dc:description>
  <dc:subject>Факторы риска и способы их минимизации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