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embeddedFontLst>
    <p:embeddedFont>
      <p:font typeface="Lora" pitchFamily="18" charset="0"/>
      <p:regular r:id="rId14"/>
      <p:bold r:id="rId15"/>
    </p:embeddedFont>
    <p:embeddedFont>
      <p:font typeface="Nunito" pitchFamily="34" charset="0"/>
      <p:regular r:id="rId16"/>
      <p:bold r:id="rId17"/>
    </p:embeddedFont>
  </p:embeddedFontLst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Relationship Id="rId14" Type="http://schemas.openxmlformats.org/officeDocument/2006/relationships/font" Target="fonts/font1.fntdata"/><Relationship Id="rId15" Type="http://schemas.openxmlformats.org/officeDocument/2006/relationships/font" Target="fonts/font2.fntdata"/><Relationship Id="rId16" Type="http://schemas.openxmlformats.org/officeDocument/2006/relationships/font" Target="fonts/font3.fntdata"/><Relationship Id="rId17" Type="http://schemas.openxmlformats.org/officeDocument/2006/relationships/font" Target="fonts/font4.fntdata"/>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Nunito"/>
              </a:rPr>
              <a:t><![CDATA[Вулкан — это как клапан на кастрюле с кипящей водой. Земля внутри горячая, и иногда давление растёт так сильно, что нужно выпустить пар. Вулканы помогают Земле «выдыхать» лишнее тепло и вещества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Nunito"/>
              </a:rPr>
              <a:t><![CDATA[Представьте обычный чайник. У него есть носик, через который вытекает вода, и внутренняя часть, где вода нагревается. У вулкана похожая структура: наверху — кратер (как отверстие чайника), внутри — жерло (как носик), а внизу — магматический очаг, где скапливается магма, как горячая вода в чайнике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Nunito"/>
              </a:rPr>
              <a:t><![CDATA[Магма — это раскалённая смесь горных пород, которая находится глубоко под землёй. Когда магма выходит на поверхность через вулкан, она называется лавой. Можно сравнить это с тестом: пока оно в духовке — одно, а когда вынули — другое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Nunito"/>
              </a:rPr>
              <a:t><![CDATA[Когда внутри Земли накапливается слишком много магмы и газов, растёт давление. Это похоже на то, как вода в кастрюле начинает кипеть и искать выход. Когда давление становится слишком большим, происходит извержение — вулкан «выпускает пар»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Nunito"/>
              </a:rPr>
              <a:t><![CDATA[Вулканы бывают трёх видов: действующие — они извергаются в наше время, спящие — сейчас не извергаются, но могут проснуться в будущем, и потухшие — учёные считают, что они уже не будут извергаться. Например, Везувий — действующий вулкан, а Эльбрус некоторые считают потухшим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Nunito"/>
              </a:rPr>
              <a:t><![CDATA[Извержения вулканов — опасное явление. Они могут разрушить дома и угрожать жизни людей. Но у вулканов есть и польза: почва рядом с ними очень плодородная из-за вулканического пепла, а вулканическая порода используется в строительстве. Так природа показывает нам свою двойственность — и опасность, и пользу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609600" y="381000"/>
          <a:ext cx="8534400" cy="3238500"/>
          <a:chOff x="609600" y="381000"/>
          <a:chExt cx="8534400" cy="323850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267200" cy="16192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609600" y="200025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Nunito"/>
              </a:rPr>
              <a:t><![CDATA[Изучение вулканов очень важно. Учёные могут предсказывать извержения и предупреждать людей об опасности. Это помогает избежать жертв и сохранить дома. Поэтому знания о вулканах — это не просто интересные факты, а способ сделать жизнь безопаснее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0955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title13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4.png"/>
  <Relationship Id="rId3" Type="http://schemas.openxmlformats.org/officeDocument/2006/relationships/image" Target="../media/pzimg2r03iqv72p9h7GSAo7c15.jpg"/>
  <Relationship Id="rId4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4.png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4.png"/>
  <Relationship Id="rId3" Type="http://schemas.openxmlformats.org/officeDocument/2006/relationships/image" Target="../media/pzimgcp5mlo47hq8b1wUL5At18.jpg"/>
  <Relationship Id="rId4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4.png"/>
  <Relationship Id="rId3" Type="http://schemas.openxmlformats.org/officeDocument/2006/relationships/image" Target="../media/pzimg7g3r9ge79to91O6Gabx20.jpg"/>
  <Relationship Id="rId4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4.png"/>
  <Relationship Id="rId3" Type="http://schemas.openxmlformats.org/officeDocument/2006/relationships/image" Target="../media/pzimgu1su5a5lrvp76SH2Qv022.jpg"/>
  <Relationship Id="rId4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4.png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content14.png"/>
  <Relationship Id="rId3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685800" y="904875"/>
            <a:ext cx="4324350" cy="22479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44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200" spc="0" u="none" cap="none">
                <a:solidFill>
                  <a:srgbClr val="1F2937">
                    <a:alpha val="100000"/>
                  </a:srgbClr>
                </a:solidFill>
                <a:latin typeface="Lora"/>
              </a:rPr>
              <a:t><![CDATA[Вулканы: как они устроены и почему извергаются]]></a:t>
            </a:r>
          </a:p>
        </p:txBody>
      </p:sp>
      <p:sp>
        <p:nvSpPr>
          <p:cNvPr id="4" name="" descr=""/>
          <p:cNvSpPr/>
          <p:nvPr/>
        </p:nvSpPr>
        <p:spPr>
          <a:xfrm>
            <a:off x="685800" y="3305175"/>
            <a:ext cx="685800" cy="57150"/>
          </a:xfrm>
          <a:prstGeom prst="rect">
            <a:avLst/>
          </a:prstGeom>
          <a:solidFill>
            <a:srgbClr val="F2B705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685800" y="3514725"/>
            <a:ext cx="4324350" cy="2952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6C727A">
                    <a:alpha val="100000"/>
                  </a:srgbClr>
                </a:solidFill>
                <a:latin typeface="Nunito"/>
              </a:rPr>
              <a:t><![CDATA[Путешествие в мир огненных гор]]></a:t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4324350"/>
            <a:ext cx="4324350" cy="1809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6C727A">
                    <a:alpha val="100000"/>
                  </a:srgbClr>
                </a:solidFill>
                <a:latin typeface="Nunito"/>
              </a:rPr>
              <a:t><![CDATA[Пример работы сервиса Подсказай · podskazai.ru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685800" y="419100"/>
            <a:ext cx="77724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F2937">
                    <a:alpha val="100000"/>
                  </a:srgbClr>
                </a:solidFill>
                <a:latin typeface="Lora"/>
              </a:rPr>
              <a:t><![CDATA[Что такое вулкан?]]></a:t>
            </a:r>
          </a:p>
        </p:txBody>
      </p:sp>
      <p:sp>
        <p:nvSpPr>
          <p:cNvPr id="4" name="" descr=""/>
          <p:cNvSpPr/>
          <p:nvPr/>
        </p:nvSpPr>
        <p:spPr>
          <a:xfrm>
            <a:off x="685800" y="971550"/>
            <a:ext cx="533400" cy="47625"/>
          </a:xfrm>
          <a:prstGeom prst="rect">
            <a:avLst/>
          </a:prstGeom>
          <a:solidFill>
            <a:srgbClr val="F2B705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7696200" y="4762500"/>
            <a:ext cx="762000" cy="1809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41495A">
                    <a:alpha val="100000"/>
                  </a:srgbClr>
                </a:solidFill>
                <a:latin typeface="Nunito"/>
              </a:rPr>
              <a:t><![CDATA[2]]></a:t>
            </a:r>
          </a:p>
        </p:txBody>
      </p:sp>
      <p:sp>
        <p:nvSpPr>
          <p:cNvPr id="6" name="" descr=""/>
          <p:cNvSpPr/>
          <p:nvPr/>
        </p:nvSpPr>
        <p:spPr>
          <a:xfrm>
            <a:off x="4876800" y="1257300"/>
            <a:ext cx="3581400" cy="3048000"/>
          </a:xfrm>
          <a:prstGeom prst="roundRect">
            <a:avLst/>
          </a:prstGeom>
          <a:solidFill>
            <a:srgbClr val="FFF1B8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7" name="Иллюстрация" descr="вулкан, из которого вытекает лава и поднимается дым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100" y="1371600"/>
            <a:ext cx="3352800" cy="28194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685800" y="1257300"/>
            <a:ext cx="3886200" cy="14573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95275" marR="0" indent="-295275" lvl="0">
              <a:lnSpc>
                <a:spcPts val="2600"/>
              </a:lnSpc>
              <a:spcBef>
                <a:spcPts val="0"/>
              </a:spcBef>
              <a:spcAft>
                <a:spcPts val="1000"/>
              </a:spcAft>
              <a:buClr>
                <a:srgbClr val="2456C9">
                  <a:alpha val="100000"/>
                </a:srgbClr>
              </a:buClr>
              <a:buFont typeface="Nunito"/>
              <a:buChar char="•"/>
            </a:pPr>
            <a:r>
              <a:rPr lang="en-US" strike="noStrike" sz="2000" spc="0" u="none" cap="none">
                <a:solidFill>
                  <a:srgbClr val="41495A">
                    <a:alpha val="100000"/>
                  </a:srgbClr>
                </a:solidFill>
                <a:latin typeface="Nunito"/>
              </a:rPr>
              <a:t><![CDATA[Вулкан — как клапан для Земли.]]></a:t>
            </a:r>
          </a:p>
          <a:p>
            <a:pPr algn="l" rtl="0" fontAlgn="base" marL="295275" marR="0" indent="-295275" lvl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2456C9">
                  <a:alpha val="100000"/>
                </a:srgbClr>
              </a:buClr>
              <a:buFont typeface="Nunito"/>
              <a:buChar char="•"/>
            </a:pPr>
            <a:r>
              <a:rPr lang="en-US" strike="noStrike" sz="2000" spc="0" u="none" cap="none">
                <a:solidFill>
                  <a:srgbClr val="41495A">
                    <a:alpha val="100000"/>
                  </a:srgbClr>
                </a:solidFill>
                <a:latin typeface="Nunito"/>
              </a:rPr>
              <a:t><![CDATA[Через вулкан выходит магма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685800" y="419100"/>
            <a:ext cx="77724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F2937">
                    <a:alpha val="100000"/>
                  </a:srgbClr>
                </a:solidFill>
                <a:latin typeface="Lora"/>
              </a:rPr>
              <a:t><![CDATA[Строение вулкана]]></a:t>
            </a:r>
          </a:p>
        </p:txBody>
      </p:sp>
      <p:sp>
        <p:nvSpPr>
          <p:cNvPr id="4" name="" descr=""/>
          <p:cNvSpPr/>
          <p:nvPr/>
        </p:nvSpPr>
        <p:spPr>
          <a:xfrm>
            <a:off x="685800" y="971550"/>
            <a:ext cx="533400" cy="47625"/>
          </a:xfrm>
          <a:prstGeom prst="rect">
            <a:avLst/>
          </a:prstGeom>
          <a:solidFill>
            <a:srgbClr val="F2B705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7696200" y="4762500"/>
            <a:ext cx="762000" cy="1809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41495A">
                    <a:alpha val="100000"/>
                  </a:srgbClr>
                </a:solidFill>
                <a:latin typeface="Nunito"/>
              </a:rPr>
              <a:t><![CDATA[3]]></a:t>
            </a:r>
          </a:p>
        </p:txBody>
      </p:sp>
      <p:sp>
        <p:nvSpPr>
          <p:cNvPr id="6" name="" descr=""/>
          <p:cNvSpPr/>
          <p:nvPr/>
        </p:nvSpPr>
        <p:spPr>
          <a:xfrm>
            <a:off x="685800" y="1257300"/>
            <a:ext cx="3790950" cy="2190750"/>
          </a:xfrm>
          <a:prstGeom prst="roundRect">
            <a:avLst/>
          </a:prstGeom>
          <a:solidFill>
            <a:srgbClr val="FFF1B8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 descr=""/>
          <p:cNvSpPr/>
          <p:nvPr/>
        </p:nvSpPr>
        <p:spPr>
          <a:xfrm>
            <a:off x="685800" y="1257300"/>
            <a:ext cx="38100" cy="2190750"/>
          </a:xfrm>
          <a:prstGeom prst="rect">
            <a:avLst/>
          </a:prstGeom>
          <a:solidFill>
            <a:srgbClr val="2456C9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914400" y="1428750"/>
            <a:ext cx="571500" cy="2381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2456C9">
                    <a:alpha val="100000"/>
                  </a:srgbClr>
                </a:solidFill>
                <a:latin typeface="Lora"/>
              </a:rPr>
              <a:t><![CDATA[0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914400" y="1733550"/>
            <a:ext cx="3333750" cy="8858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F2937">
                    <a:alpha val="100000"/>
                  </a:srgbClr>
                </a:solidFill>
                <a:latin typeface="Nunito"/>
              </a:rPr>
              <a:t><![CDATA[У вулкана есть кратер, жерло и магматический очаг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4667250" y="1257300"/>
            <a:ext cx="3790950" cy="2190750"/>
          </a:xfrm>
          <a:prstGeom prst="roundRect">
            <a:avLst/>
          </a:prstGeom>
          <a:solidFill>
            <a:srgbClr val="FFF1B8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4667250" y="1257300"/>
            <a:ext cx="38100" cy="2190750"/>
          </a:xfrm>
          <a:prstGeom prst="rect">
            <a:avLst/>
          </a:prstGeom>
          <a:solidFill>
            <a:srgbClr val="2456C9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4895850" y="1428750"/>
            <a:ext cx="571500" cy="2381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2456C9">
                    <a:alpha val="100000"/>
                  </a:srgbClr>
                </a:solidFill>
                <a:latin typeface="Lora"/>
              </a:rPr>
              <a:t><![CDATA[02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95850" y="1733550"/>
            <a:ext cx="3333750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F2937">
                    <a:alpha val="100000"/>
                  </a:srgbClr>
                </a:solidFill>
                <a:latin typeface="Nunito"/>
              </a:rPr>
              <a:t><![CDATA[Жерло — как носик чайника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685800" y="419100"/>
            <a:ext cx="77724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F2937">
                    <a:alpha val="100000"/>
                  </a:srgbClr>
                </a:solidFill>
                <a:latin typeface="Lora"/>
              </a:rPr>
              <a:t><![CDATA[Магма и лава — в чём разница?]]></a:t>
            </a:r>
          </a:p>
        </p:txBody>
      </p:sp>
      <p:sp>
        <p:nvSpPr>
          <p:cNvPr id="4" name="" descr=""/>
          <p:cNvSpPr/>
          <p:nvPr/>
        </p:nvSpPr>
        <p:spPr>
          <a:xfrm>
            <a:off x="685800" y="971550"/>
            <a:ext cx="533400" cy="47625"/>
          </a:xfrm>
          <a:prstGeom prst="rect">
            <a:avLst/>
          </a:prstGeom>
          <a:solidFill>
            <a:srgbClr val="F2B705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7696200" y="4762500"/>
            <a:ext cx="762000" cy="1809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41495A">
                    <a:alpha val="100000"/>
                  </a:srgbClr>
                </a:solidFill>
                <a:latin typeface="Nunito"/>
              </a:rPr>
              <a:t><![CDATA[4]]></a:t>
            </a:r>
          </a:p>
        </p:txBody>
      </p:sp>
      <p:sp>
        <p:nvSpPr>
          <p:cNvPr id="6" name="" descr=""/>
          <p:cNvSpPr/>
          <p:nvPr/>
        </p:nvSpPr>
        <p:spPr>
          <a:xfrm>
            <a:off x="4876800" y="1257300"/>
            <a:ext cx="3581400" cy="3048000"/>
          </a:xfrm>
          <a:prstGeom prst="roundRect">
            <a:avLst/>
          </a:prstGeom>
          <a:solidFill>
            <a:srgbClr val="FFF1B8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7" name="Иллюстрация" descr="лава, вытекающая из вулкана, и магма внутри Земли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100" y="1371600"/>
            <a:ext cx="3352800" cy="28194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685800" y="1257300"/>
            <a:ext cx="3886200" cy="112395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95275" marR="0" indent="-295275" lvl="0">
              <a:lnSpc>
                <a:spcPts val="2600"/>
              </a:lnSpc>
              <a:spcBef>
                <a:spcPts val="0"/>
              </a:spcBef>
              <a:spcAft>
                <a:spcPts val="1000"/>
              </a:spcAft>
              <a:buClr>
                <a:srgbClr val="2456C9">
                  <a:alpha val="100000"/>
                </a:srgbClr>
              </a:buClr>
              <a:buFont typeface="Nunito"/>
              <a:buChar char="•"/>
            </a:pPr>
            <a:r>
              <a:rPr lang="en-US" strike="noStrike" sz="2000" spc="0" u="none" cap="none">
                <a:solidFill>
                  <a:srgbClr val="41495A">
                    <a:alpha val="100000"/>
                  </a:srgbClr>
                </a:solidFill>
                <a:latin typeface="Nunito"/>
              </a:rPr>
              <a:t><![CDATA[Магма — внутри Земли.]]></a:t>
            </a:r>
          </a:p>
          <a:p>
            <a:pPr algn="l" rtl="0" fontAlgn="base" marL="295275" marR="0" indent="-295275" lvl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2456C9">
                  <a:alpha val="100000"/>
                </a:srgbClr>
              </a:buClr>
              <a:buFont typeface="Nunito"/>
              <a:buChar char="•"/>
            </a:pPr>
            <a:r>
              <a:rPr lang="en-US" strike="noStrike" sz="2000" spc="0" u="none" cap="none">
                <a:solidFill>
                  <a:srgbClr val="41495A">
                    <a:alpha val="100000"/>
                  </a:srgbClr>
                </a:solidFill>
                <a:latin typeface="Nunito"/>
              </a:rPr>
              <a:t><![CDATA[Лава — магма на поверхности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685800" y="419100"/>
            <a:ext cx="77724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F2937">
                    <a:alpha val="100000"/>
                  </a:srgbClr>
                </a:solidFill>
                <a:latin typeface="Lora"/>
              </a:rPr>
              <a:t><![CDATA[Почему вулканы извергаются?]]></a:t>
            </a:r>
          </a:p>
        </p:txBody>
      </p:sp>
      <p:sp>
        <p:nvSpPr>
          <p:cNvPr id="4" name="" descr=""/>
          <p:cNvSpPr/>
          <p:nvPr/>
        </p:nvSpPr>
        <p:spPr>
          <a:xfrm>
            <a:off x="685800" y="971550"/>
            <a:ext cx="533400" cy="47625"/>
          </a:xfrm>
          <a:prstGeom prst="rect">
            <a:avLst/>
          </a:prstGeom>
          <a:solidFill>
            <a:srgbClr val="F2B705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7696200" y="4762500"/>
            <a:ext cx="762000" cy="1809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41495A">
                    <a:alpha val="100000"/>
                  </a:srgbClr>
                </a:solidFill>
                <a:latin typeface="Nunito"/>
              </a:rPr>
              <a:t><![CDATA[5]]></a:t>
            </a:r>
          </a:p>
        </p:txBody>
      </p:sp>
      <p:sp>
        <p:nvSpPr>
          <p:cNvPr id="6" name="" descr=""/>
          <p:cNvSpPr/>
          <p:nvPr/>
        </p:nvSpPr>
        <p:spPr>
          <a:xfrm>
            <a:off x="4876800" y="1257300"/>
            <a:ext cx="3581400" cy="3048000"/>
          </a:xfrm>
          <a:prstGeom prst="roundRect">
            <a:avLst/>
          </a:prstGeom>
          <a:solidFill>
            <a:srgbClr val="FFF1B8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7" name="Иллюстрация" descr="кастрюля, из которой идёт пар, символизирующий вулканическую активность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100" y="1371600"/>
            <a:ext cx="3352800" cy="28194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685800" y="1257300"/>
            <a:ext cx="3886200" cy="14573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95275" marR="0" indent="-295275" lvl="0">
              <a:lnSpc>
                <a:spcPts val="2600"/>
              </a:lnSpc>
              <a:spcBef>
                <a:spcPts val="0"/>
              </a:spcBef>
              <a:spcAft>
                <a:spcPts val="1000"/>
              </a:spcAft>
              <a:buClr>
                <a:srgbClr val="2456C9">
                  <a:alpha val="100000"/>
                </a:srgbClr>
              </a:buClr>
              <a:buFont typeface="Nunito"/>
              <a:buChar char="•"/>
            </a:pPr>
            <a:r>
              <a:rPr lang="en-US" strike="noStrike" sz="2000" spc="0" u="none" cap="none">
                <a:solidFill>
                  <a:srgbClr val="41495A">
                    <a:alpha val="100000"/>
                  </a:srgbClr>
                </a:solidFill>
                <a:latin typeface="Nunito"/>
              </a:rPr>
              <a:t><![CDATA[Из-за накопления давления внутри Земли.]]></a:t>
            </a:r>
          </a:p>
          <a:p>
            <a:pPr algn="l" rtl="0" fontAlgn="base" marL="295275" marR="0" indent="-295275" lvl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2456C9">
                  <a:alpha val="100000"/>
                </a:srgbClr>
              </a:buClr>
              <a:buFont typeface="Nunito"/>
              <a:buChar char="•"/>
            </a:pPr>
            <a:r>
              <a:rPr lang="en-US" strike="noStrike" sz="2000" spc="0" u="none" cap="none">
                <a:solidFill>
                  <a:srgbClr val="41495A">
                    <a:alpha val="100000"/>
                  </a:srgbClr>
                </a:solidFill>
                <a:latin typeface="Nunito"/>
              </a:rPr>
              <a:t><![CDATA[Как вода в кастрюле, которая начинает кипеть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685800" y="419100"/>
            <a:ext cx="77724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F2937">
                    <a:alpha val="100000"/>
                  </a:srgbClr>
                </a:solidFill>
                <a:latin typeface="Lora"/>
              </a:rPr>
              <a:t><![CDATA[Виды вулканов]]></a:t>
            </a:r>
          </a:p>
        </p:txBody>
      </p:sp>
      <p:sp>
        <p:nvSpPr>
          <p:cNvPr id="4" name="" descr=""/>
          <p:cNvSpPr/>
          <p:nvPr/>
        </p:nvSpPr>
        <p:spPr>
          <a:xfrm>
            <a:off x="685800" y="971550"/>
            <a:ext cx="533400" cy="47625"/>
          </a:xfrm>
          <a:prstGeom prst="rect">
            <a:avLst/>
          </a:prstGeom>
          <a:solidFill>
            <a:srgbClr val="F2B705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7696200" y="4762500"/>
            <a:ext cx="762000" cy="1809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41495A">
                    <a:alpha val="100000"/>
                  </a:srgbClr>
                </a:solidFill>
                <a:latin typeface="Nunito"/>
              </a:rPr>
              <a:t><![CDATA[6]]></a:t>
            </a:r>
          </a:p>
        </p:txBody>
      </p:sp>
      <p:sp>
        <p:nvSpPr>
          <p:cNvPr id="6" name="" descr=""/>
          <p:cNvSpPr/>
          <p:nvPr/>
        </p:nvSpPr>
        <p:spPr>
          <a:xfrm>
            <a:off x="4876800" y="1257300"/>
            <a:ext cx="3581400" cy="3048000"/>
          </a:xfrm>
          <a:prstGeom prst="roundRect">
            <a:avLst/>
          </a:prstGeom>
          <a:solidFill>
            <a:srgbClr val="FFF1B8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7" name="Иллюстрация" descr="фотография вулкана Везувий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1100" y="1371600"/>
            <a:ext cx="3352800" cy="28194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685800" y="1257300"/>
            <a:ext cx="3886200" cy="22479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295275" marR="0" indent="-295275" lvl="0">
              <a:lnSpc>
                <a:spcPts val="2600"/>
              </a:lnSpc>
              <a:spcBef>
                <a:spcPts val="0"/>
              </a:spcBef>
              <a:spcAft>
                <a:spcPts val="1000"/>
              </a:spcAft>
              <a:buClr>
                <a:srgbClr val="2456C9">
                  <a:alpha val="100000"/>
                </a:srgbClr>
              </a:buClr>
              <a:buFont typeface="Nunito"/>
              <a:buChar char="•"/>
            </a:pPr>
            <a:r>
              <a:rPr lang="en-US" strike="noStrike" sz="2000" spc="0" u="none" cap="none">
                <a:solidFill>
                  <a:srgbClr val="41495A">
                    <a:alpha val="100000"/>
                  </a:srgbClr>
                </a:solidFill>
                <a:latin typeface="Nunito"/>
              </a:rPr>
              <a:t><![CDATA[Действующие — извергаются сейчас.]]></a:t>
            </a:r>
          </a:p>
          <a:p>
            <a:pPr algn="l" rtl="0" fontAlgn="base" marL="295275" marR="0" indent="-295275" lvl="0">
              <a:lnSpc>
                <a:spcPts val="2600"/>
              </a:lnSpc>
              <a:spcBef>
                <a:spcPts val="0"/>
              </a:spcBef>
              <a:spcAft>
                <a:spcPts val="1000"/>
              </a:spcAft>
              <a:buClr>
                <a:srgbClr val="2456C9">
                  <a:alpha val="100000"/>
                </a:srgbClr>
              </a:buClr>
              <a:buFont typeface="Nunito"/>
              <a:buChar char="•"/>
            </a:pPr>
            <a:r>
              <a:rPr lang="en-US" strike="noStrike" sz="2000" spc="0" u="none" cap="none">
                <a:solidFill>
                  <a:srgbClr val="41495A">
                    <a:alpha val="100000"/>
                  </a:srgbClr>
                </a:solidFill>
                <a:latin typeface="Nunito"/>
              </a:rPr>
              <a:t><![CDATA[Спящие — могут проснуться.]]></a:t>
            </a:r>
          </a:p>
          <a:p>
            <a:pPr algn="l" rtl="0" fontAlgn="base" marL="295275" marR="0" indent="-295275" lvl="0">
              <a:lnSpc>
                <a:spcPts val="2600"/>
              </a:lnSpc>
              <a:spcBef>
                <a:spcPts val="0"/>
              </a:spcBef>
              <a:spcAft>
                <a:spcPts val="0"/>
              </a:spcAft>
              <a:buClr>
                <a:srgbClr val="2456C9">
                  <a:alpha val="100000"/>
                </a:srgbClr>
              </a:buClr>
              <a:buFont typeface="Nunito"/>
              <a:buChar char="•"/>
            </a:pPr>
            <a:r>
              <a:rPr lang="en-US" strike="noStrike" sz="2000" spc="0" u="none" cap="none">
                <a:solidFill>
                  <a:srgbClr val="41495A">
                    <a:alpha val="100000"/>
                  </a:srgbClr>
                </a:solidFill>
                <a:latin typeface="Nunito"/>
              </a:rPr>
              <a:t><![CDATA[Потухшие — не извергались давно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685800" y="419100"/>
            <a:ext cx="77724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F2937">
                    <a:alpha val="100000"/>
                  </a:srgbClr>
                </a:solidFill>
                <a:latin typeface="Lora"/>
              </a:rPr>
              <a:t><![CDATA[Опасность и польза вулканов]]></a:t>
            </a:r>
          </a:p>
        </p:txBody>
      </p:sp>
      <p:sp>
        <p:nvSpPr>
          <p:cNvPr id="4" name="" descr=""/>
          <p:cNvSpPr/>
          <p:nvPr/>
        </p:nvSpPr>
        <p:spPr>
          <a:xfrm>
            <a:off x="685800" y="971550"/>
            <a:ext cx="533400" cy="47625"/>
          </a:xfrm>
          <a:prstGeom prst="rect">
            <a:avLst/>
          </a:prstGeom>
          <a:solidFill>
            <a:srgbClr val="F2B705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7696200" y="4762500"/>
            <a:ext cx="762000" cy="1809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41495A">
                    <a:alpha val="100000"/>
                  </a:srgbClr>
                </a:solidFill>
                <a:latin typeface="Nunito"/>
              </a:rPr>
              <a:t><![CDATA[7]]></a:t>
            </a:r>
          </a:p>
        </p:txBody>
      </p:sp>
      <p:sp>
        <p:nvSpPr>
          <p:cNvPr id="6" name="" descr=""/>
          <p:cNvSpPr/>
          <p:nvPr/>
        </p:nvSpPr>
        <p:spPr>
          <a:xfrm>
            <a:off x="685800" y="1257300"/>
            <a:ext cx="2457450" cy="2190750"/>
          </a:xfrm>
          <a:prstGeom prst="roundRect">
            <a:avLst/>
          </a:prstGeom>
          <a:solidFill>
            <a:srgbClr val="FFF1B8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 descr=""/>
          <p:cNvSpPr/>
          <p:nvPr/>
        </p:nvSpPr>
        <p:spPr>
          <a:xfrm>
            <a:off x="685800" y="1257300"/>
            <a:ext cx="38100" cy="2190750"/>
          </a:xfrm>
          <a:prstGeom prst="rect">
            <a:avLst/>
          </a:prstGeom>
          <a:solidFill>
            <a:srgbClr val="2456C9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914400" y="1428750"/>
            <a:ext cx="571500" cy="2381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2456C9">
                    <a:alpha val="100000"/>
                  </a:srgbClr>
                </a:solidFill>
                <a:latin typeface="Lora"/>
              </a:rPr>
              <a:t><![CDATA[0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914400" y="1733550"/>
            <a:ext cx="2000250" cy="11811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F2937">
                    <a:alpha val="100000"/>
                  </a:srgbClr>
                </a:solidFill>
                <a:latin typeface="Nunito"/>
              </a:rPr>
              <a:t><![CDATA[Вулканы могут разрушать дома и угрожать жизни людей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3333750" y="1257300"/>
            <a:ext cx="2457450" cy="2190750"/>
          </a:xfrm>
          <a:prstGeom prst="roundRect">
            <a:avLst/>
          </a:prstGeom>
          <a:solidFill>
            <a:srgbClr val="FFF1B8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3333750" y="1257300"/>
            <a:ext cx="38100" cy="2190750"/>
          </a:xfrm>
          <a:prstGeom prst="rect">
            <a:avLst/>
          </a:prstGeom>
          <a:solidFill>
            <a:srgbClr val="2456C9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3562350" y="1428750"/>
            <a:ext cx="571500" cy="2381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2456C9">
                    <a:alpha val="100000"/>
                  </a:srgbClr>
                </a:solidFill>
                <a:latin typeface="Lora"/>
              </a:rPr>
              <a:t><![CDATA[02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3562350" y="1733550"/>
            <a:ext cx="2000250" cy="8858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F2937">
                    <a:alpha val="100000"/>
                  </a:srgbClr>
                </a:solidFill>
                <a:latin typeface="Nunito"/>
              </a:rPr>
              <a:t><![CDATA[Почва рядом с вулканами плодородная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981700" y="1257300"/>
            <a:ext cx="2457450" cy="2190750"/>
          </a:xfrm>
          <a:prstGeom prst="roundRect">
            <a:avLst/>
          </a:prstGeom>
          <a:solidFill>
            <a:srgbClr val="FFF1B8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981700" y="1257300"/>
            <a:ext cx="38100" cy="2190750"/>
          </a:xfrm>
          <a:prstGeom prst="rect">
            <a:avLst/>
          </a:prstGeom>
          <a:solidFill>
            <a:srgbClr val="2456C9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210300" y="1428750"/>
            <a:ext cx="571500" cy="2381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2456C9">
                    <a:alpha val="100000"/>
                  </a:srgbClr>
                </a:solidFill>
                <a:latin typeface="Lora"/>
              </a:rPr>
              <a:t><![CDATA[03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10300" y="1733550"/>
            <a:ext cx="2000250" cy="14763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F2937">
                    <a:alpha val="100000"/>
                  </a:srgbClr>
                </a:solidFill>
                <a:latin typeface="Nunito"/>
              </a:rPr>
              <a:t><![CDATA[Из вулканической породы делают строительные материалы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AF5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Декор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685800" y="419100"/>
            <a:ext cx="77724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3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F2937">
                    <a:alpha val="100000"/>
                  </a:srgbClr>
                </a:solidFill>
                <a:latin typeface="Lora"/>
              </a:rPr>
              <a:t><![CDATA[Выводы]]></a:t>
            </a:r>
          </a:p>
        </p:txBody>
      </p:sp>
      <p:sp>
        <p:nvSpPr>
          <p:cNvPr id="4" name="" descr=""/>
          <p:cNvSpPr/>
          <p:nvPr/>
        </p:nvSpPr>
        <p:spPr>
          <a:xfrm>
            <a:off x="685800" y="971550"/>
            <a:ext cx="533400" cy="47625"/>
          </a:xfrm>
          <a:prstGeom prst="rect">
            <a:avLst/>
          </a:prstGeom>
          <a:solidFill>
            <a:srgbClr val="F2B705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7696200" y="4762500"/>
            <a:ext cx="762000" cy="18097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r" rtl="0" fontAlgn="base" marL="0" marR="0" indent="0" lvl="0">
              <a:lnSpc>
                <a:spcPts val="14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41495A">
                    <a:alpha val="100000"/>
                  </a:srgbClr>
                </a:solidFill>
                <a:latin typeface="Nunito"/>
              </a:rPr>
              <a:t><![CDATA[8]]></a:t>
            </a:r>
          </a:p>
        </p:txBody>
      </p:sp>
      <p:sp>
        <p:nvSpPr>
          <p:cNvPr id="6" name="" descr=""/>
          <p:cNvSpPr/>
          <p:nvPr/>
        </p:nvSpPr>
        <p:spPr>
          <a:xfrm>
            <a:off x="685800" y="1257300"/>
            <a:ext cx="3790950" cy="2190750"/>
          </a:xfrm>
          <a:prstGeom prst="roundRect">
            <a:avLst/>
          </a:prstGeom>
          <a:solidFill>
            <a:srgbClr val="FFF1B8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 descr=""/>
          <p:cNvSpPr/>
          <p:nvPr/>
        </p:nvSpPr>
        <p:spPr>
          <a:xfrm>
            <a:off x="685800" y="1257300"/>
            <a:ext cx="38100" cy="2190750"/>
          </a:xfrm>
          <a:prstGeom prst="rect">
            <a:avLst/>
          </a:prstGeom>
          <a:solidFill>
            <a:srgbClr val="2456C9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914400" y="1428750"/>
            <a:ext cx="571500" cy="2381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2456C9">
                    <a:alpha val="100000"/>
                  </a:srgbClr>
                </a:solidFill>
                <a:latin typeface="Lora"/>
              </a:rPr>
              <a:t><![CDATA[01]]></a:t>
            </a:r>
          </a:p>
        </p:txBody>
      </p:sp>
      <p:sp>
        <p:nvSpPr>
          <p:cNvPr id="9" name=""/>
          <p:cNvSpPr txBox="1"/>
          <p:nvPr/>
        </p:nvSpPr>
        <p:spPr>
          <a:xfrm>
            <a:off x="914400" y="1733550"/>
            <a:ext cx="3333750" cy="8858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F2937">
                    <a:alpha val="100000"/>
                  </a:srgbClr>
                </a:solidFill>
                <a:latin typeface="Nunito"/>
              </a:rPr>
              <a:t><![CDATA[Изучение вулканов помогает предсказывать извержения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4667250" y="1257300"/>
            <a:ext cx="3790950" cy="2190750"/>
          </a:xfrm>
          <a:prstGeom prst="roundRect">
            <a:avLst/>
          </a:prstGeom>
          <a:solidFill>
            <a:srgbClr val="FFF1B8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4667250" y="1257300"/>
            <a:ext cx="38100" cy="2190750"/>
          </a:xfrm>
          <a:prstGeom prst="rect">
            <a:avLst/>
          </a:prstGeom>
          <a:solidFill>
            <a:srgbClr val="2456C9">
              <a:alpha val="100000"/>
            </a:srgbClr>
          </a:solidFill>
          <a:ln w="9525">
            <a:solidFill>
              <a:srgbClr val="FFFFFF">
                <a:alpha val="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4895850" y="1428750"/>
            <a:ext cx="571500" cy="238125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19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2456C9">
                    <a:alpha val="100000"/>
                  </a:srgbClr>
                </a:solidFill>
                <a:latin typeface="Lora"/>
              </a:rPr>
              <a:t><![CDATA[02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95850" y="1733550"/>
            <a:ext cx="3333750" cy="590550"/>
          </a:xfrm>
          <a:prstGeom prst="rect">
            <a:avLst/>
          </a:prstGeom>
          <a:noFill/>
        </p:spPr>
        <p:txBody>
          <a:bodyPr anchorCtr="0" rtlCol="0" vert="horz" bIns="0" lIns="0" rIns="0" tIns="0">
            <a:noAutofit/>
          </a:bodyPr>
          <a:lstStyle/>
          <a:p>
            <a:pPr algn="l" rtl="0" fontAlgn="base" marL="0" marR="0" indent="0" lvl="0">
              <a:lnSpc>
                <a:spcPts val="23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1F2937">
                    <a:alpha val="100000"/>
                  </a:srgbClr>
                </a:solidFill>
                <a:latin typeface="Nunito"/>
              </a:rPr>
              <a:t><![CDATA[Знание о вулканах спасает жизни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Подсказай</dc:creator>
  <cp:lastModifiedBy>Unknown Creator</cp:lastModifiedBy>
  <dcterms:created xsi:type="dcterms:W3CDTF">2026-10-27T05:34:05Z</dcterms:created>
  <dcterms:modified xsi:type="dcterms:W3CDTF">2026-10-27T05:34:05Z</dcterms:modified>
  <dc:title>Вулканы: как они устроены и почему извергаются</dc:title>
  <dc:description>Презентация подготовлена с помощью сервиса «Подсказай»</dc:description>
  <dc:subject>Путешествие в мир огненных гор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