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Inter Tight" pitchFamily="34" charset="0"/>
      <p:regular r:id="rId18"/>
      <p:bold r:id="rId19"/>
    </p:embeddedFont>
  </p:embeddedFontLst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Relationship Id="rId18" Type="http://schemas.openxmlformats.org/officeDocument/2006/relationships/font" Target="fonts/font1.fntdata"/><Relationship Id="rId19" Type="http://schemas.openxmlformats.org/officeDocument/2006/relationships/font" Target="fonts/font2.fntdata"/>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Inter Tight"/>
              </a:rPr>
              <a:t><![CDATA[В условиях высокой конкуренции на рынке интернет-торговли оптимизация складской логистики становится критически важной. Быстрое и точное выполнение заказов напрямую влияет на удовлетворённость клиентов и их лояльность. Сокращение времени сборки заказа позволяет увеличить объём обрабатываемых заказов и снизить операционные издержки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Inter Tight"/>
              </a:rPr>
              <a:t><![CDATA[Целью данного исследования является сокращение времени сборки заказа в интернет-магазине. Для достижения этой цели необходимо решить ряд задач: провести детальный анализ существующих складских процессов, выявить слабые места и узкие места, разработать и внедрить меры по оптимизации работы склада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Inter Tight"/>
              </a:rPr>
              <a:t><![CDATA[Анализ текущего состояния складской логистики показал, что время сборки заказа зачастую превышает допустимые нормы. Одной из основных проблем является хаотичное размещение товаров на складе, что приводит к ошибкам в комплектации и увеличению времени поиска необходимых товаров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Inter Tight"/>
              </a:rPr>
              <a:t><![CDATA[Для оптимизации складской логистики планируется использовать несколько методов. Один из них — ABC-анализ, который позволит классифицировать товары по степени их важности и востребованности. Также планируется провести перестановку ячеек на складе с учётом частоты спроса на товары, что ускорит процесс сборки заказов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Inter Tight"/>
              </a:rPr>
              <a:t><![CDATA[ABC-анализ позволяет разделить весь ассортимент товаров на три группы: A, B и C, в зависимости от их доли в общем объёме продаж и прибыли. Товары группы A, которые приносят наибольшую прибыль, размещаются в наиболее удобных и доступных местах. Это позволяет сократить время на их поиск и комплектацию заказов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Inter Tight"/>
              </a:rPr>
              <a:t><![CDATA[Перестановка ячеек на складе с учётом частоты спроса на товары позволяет оптимизировать маршруты сборщиков и сократить время на поиск товаров. Товары, которые чаще всего входят в заказы, размещаются в ближайших к зоне отгрузки местах. Это не только ускоряет процесс сборки, но и снижает вероятность ошибок комплектации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Inter Tight"/>
              </a:rPr>
              <a:t><![CDATA[Внедрение оптимизационных мер на складе будет осуществляться в несколько этапов. Сначала будет проведён детальный анализ существующих процессов и выявлены проблемные места. Затем будет разработан детальный план оптимизации, включающий конкретные меры и сроки их реализации. После реализации плана будет проводиться регулярный мониторинг результатов и корректировка действий при необходимости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Inter Tight"/>
              </a:rPr>
              <a:t><![CDATA[После внедрения оптимизационных мер время сборки заказа сократилось с 14 до 9 минут. Это позволило увеличить количество обрабатываемых заказов и повысить общую производительность склада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Inter Tight"/>
              </a:rPr>
              <a:t><![CDATA[Оптимизация складской логистики также привела к снижению доли ошибок комплектации. Если до внедрения мер оптимизации доля ошибок составляла 3,1 %, то после — снизилась до 1,4 %. Это существенно повысило качество обслуживания клиентов и снизило количество возвратов и претензий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Inter Tight"/>
              </a:rPr>
              <a:t><![CDATA[Анализ результатов показал, что внедрение оптимизационных мер привело к значительному улучшению ключевых показателей работы склада. Сократилось время сборки заказов и доля ошибок комплектации, что положительно сказалось на общей эффективности и рентабельности склада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Inter Tight"/>
              </a:rPr>
              <a:t><![CDATA[Таким образом, оптимизация складской логистики является эффективным инструментом повышения конкурентоспособности интернет-магазина. В дальнейшем возможно дальнейшее совершенствование складских процессов с использованием более продвинутых технологий и методов управления запасами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967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title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8.png"/>
  <Relationship Id="rId3" Type="http://schemas.openxmlformats.org/officeDocument/2006/relationships/image" Target="../media/pzimgbpvgvvb12a353I2bnkF19.jpg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8.png"/>
  <Relationship Id="rId3" Type="http://schemas.openxmlformats.org/officeDocument/2006/relationships/image" Target="../media/pzimginaeerdb8va11VlS5bD21.jpg"/>
  <Relationship Id="rId4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8.png"/>
  <Relationship Id="rId3" Type="http://schemas.openxmlformats.org/officeDocument/2006/relationships/image" Target="../media/pzimgvs7m3c40prkf3bKOuiJ23.jpg"/>
  <Relationship Id="rId4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8.png"/>
  <Relationship Id="rId3" Type="http://schemas.openxmlformats.org/officeDocument/2006/relationships/image" Target="../media/pzimgn9sspkr5c4g1dRyKhKk25.jpg"/>
  <Relationship Id="rId4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8.png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8.png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8.png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8.png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8.png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8.png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8.png"/>
  <Relationship Id="rId3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533400" y="723900"/>
            <a:ext cx="4629150" cy="19431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8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Оптимизация складской логистики интернет-магазина]]></a:t>
            </a:r>
          </a:p>
        </p:txBody>
      </p:sp>
      <p:sp>
        <p:nvSpPr>
          <p:cNvPr id="4" name="" descr=""/>
          <p:cNvSpPr/>
          <p:nvPr/>
        </p:nvSpPr>
        <p:spPr>
          <a:xfrm>
            <a:off x="533400" y="2819400"/>
            <a:ext cx="685800" cy="57150"/>
          </a:xfrm>
          <a:prstGeom prst="rect">
            <a:avLst/>
          </a:prstGeom>
          <a:solidFill>
            <a:srgbClr val="D90A1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33400" y="3028950"/>
            <a:ext cx="4629150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606060">
                    <a:alpha val="100000"/>
                  </a:srgbClr>
                </a:solidFill>
                <a:latin typeface="Inter Tight"/>
              </a:rPr>
              <a:t><![CDATA[Сокращение времени сборки заказа на складе небольшого интернет-магазина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" y="4476750"/>
            <a:ext cx="462915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606060">
                    <a:alpha val="100000"/>
                  </a:srgbClr>
                </a:solidFill>
                <a:latin typeface="Inter Tight"/>
              </a:rPr>
              <a:t><![CDATA[Пример работы сервиса Подсказай · podskazai.ru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3" name="Иллюстрация" descr="склад с полками и работниками, перемещающими коробки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975" y="0"/>
            <a:ext cx="4391025" cy="51435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533400" y="419100"/>
            <a:ext cx="3686175" cy="762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Актуальность проблемы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352550"/>
            <a:ext cx="533400" cy="47625"/>
          </a:xfrm>
          <a:prstGeom prst="rect">
            <a:avLst/>
          </a:prstGeom>
          <a:solidFill>
            <a:srgbClr val="D90A1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78486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33400" y="1638300"/>
            <a:ext cx="3686175" cy="20097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Оптимизация логистики повышает конкурентоспособность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Сокращение времени сборки заказа — ключевой фактор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3" name="Иллюстрация" descr="человек с планшетом проверяет товары на полк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975" y="0"/>
            <a:ext cx="4391025" cy="51435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533400" y="419100"/>
            <a:ext cx="3686175" cy="762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Цель и задачи исследования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352550"/>
            <a:ext cx="533400" cy="47625"/>
          </a:xfrm>
          <a:prstGeom prst="rect">
            <a:avLst/>
          </a:prstGeom>
          <a:solidFill>
            <a:srgbClr val="D90A1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78486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33400" y="1638300"/>
            <a:ext cx="3686175" cy="20097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Цель: сокращение времени сборки заказа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Задачи: анализ процессов, выявление проблем, внедрение оптимизационных мер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3" name="Иллюстрация" descr="беспорядочные полки с хаотично размещёнными коробками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975" y="0"/>
            <a:ext cx="4391025" cy="51435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533400" y="419100"/>
            <a:ext cx="3686175" cy="1143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Текущее состояние складской логистики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733550"/>
            <a:ext cx="533400" cy="47625"/>
          </a:xfrm>
          <a:prstGeom prst="rect">
            <a:avLst/>
          </a:prstGeom>
          <a:solidFill>
            <a:srgbClr val="D90A1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78486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33400" y="2019300"/>
            <a:ext cx="3686175" cy="16954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Длительное время сборки заказа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Ошибки комплектации из-за хаотичного размещения товаров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3" name="Иллюстрация" descr="работник переставляет коробки на полках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975" y="0"/>
            <a:ext cx="4391025" cy="51435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533400" y="419100"/>
            <a:ext cx="3686175" cy="762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Методы оптимизации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352550"/>
            <a:ext cx="533400" cy="47625"/>
          </a:xfrm>
          <a:prstGeom prst="rect">
            <a:avLst/>
          </a:prstGeom>
          <a:solidFill>
            <a:srgbClr val="D90A1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78486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33400" y="1638300"/>
            <a:ext cx="3686175" cy="10668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ABC-анализ ассортимента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Перестановка ячеек на складе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533400" y="533400"/>
            <a:ext cx="2552700" cy="7429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7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ABC-анализ ассортимента]]></a:t>
            </a:r>
          </a:p>
        </p:txBody>
      </p:sp>
      <p:sp>
        <p:nvSpPr>
          <p:cNvPr id="4" name="" descr=""/>
          <p:cNvSpPr/>
          <p:nvPr/>
        </p:nvSpPr>
        <p:spPr>
          <a:xfrm>
            <a:off x="533400" y="1447800"/>
            <a:ext cx="381000" cy="38100"/>
          </a:xfrm>
          <a:prstGeom prst="rect">
            <a:avLst/>
          </a:prstGeom>
          <a:solidFill>
            <a:srgbClr val="D90A1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8486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6]]></a:t>
            </a:r>
          </a:p>
        </p:txBody>
      </p:sp>
      <p:sp>
        <p:nvSpPr>
          <p:cNvPr id="6" name=""/>
          <p:cNvSpPr txBox="1"/>
          <p:nvPr/>
        </p:nvSpPr>
        <p:spPr>
          <a:xfrm>
            <a:off x="3467100" y="533400"/>
            <a:ext cx="5143500" cy="1381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Классификация товаров по степени востребованности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Оптимизация размещения товаров на складе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533400" y="533400"/>
            <a:ext cx="2552700" cy="11144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7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Перестановка ячеек на складе]]></a:t>
            </a:r>
          </a:p>
        </p:txBody>
      </p:sp>
      <p:sp>
        <p:nvSpPr>
          <p:cNvPr id="4" name="" descr=""/>
          <p:cNvSpPr/>
          <p:nvPr/>
        </p:nvSpPr>
        <p:spPr>
          <a:xfrm>
            <a:off x="533400" y="1819275"/>
            <a:ext cx="381000" cy="38100"/>
          </a:xfrm>
          <a:prstGeom prst="rect">
            <a:avLst/>
          </a:prstGeom>
          <a:solidFill>
            <a:srgbClr val="D90A1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8486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7]]></a:t>
            </a:r>
          </a:p>
        </p:txBody>
      </p:sp>
      <p:sp>
        <p:nvSpPr>
          <p:cNvPr id="6" name=""/>
          <p:cNvSpPr txBox="1"/>
          <p:nvPr/>
        </p:nvSpPr>
        <p:spPr>
          <a:xfrm>
            <a:off x="3467100" y="533400"/>
            <a:ext cx="5143500" cy="10668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Ускорение сборки заказов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Снижение количества ошибок комплектации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533400" y="533400"/>
            <a:ext cx="2552700" cy="1143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Внедрение изменений: этапы]]></a:t>
            </a:r>
          </a:p>
        </p:txBody>
      </p:sp>
      <p:sp>
        <p:nvSpPr>
          <p:cNvPr id="4" name="" descr=""/>
          <p:cNvSpPr/>
          <p:nvPr/>
        </p:nvSpPr>
        <p:spPr>
          <a:xfrm>
            <a:off x="533400" y="1847850"/>
            <a:ext cx="381000" cy="38100"/>
          </a:xfrm>
          <a:prstGeom prst="rect">
            <a:avLst/>
          </a:prstGeom>
          <a:solidFill>
            <a:srgbClr val="D90A1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8486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8]]></a:t>
            </a:r>
          </a:p>
        </p:txBody>
      </p:sp>
      <p:sp>
        <p:nvSpPr>
          <p:cNvPr id="6" name=""/>
          <p:cNvSpPr txBox="1"/>
          <p:nvPr/>
        </p:nvSpPr>
        <p:spPr>
          <a:xfrm>
            <a:off x="3467100" y="533400"/>
            <a:ext cx="2676525" cy="23145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66700" marR="0" indent="-266700" lvl="0">
              <a:lnSpc>
                <a:spcPts val="2300"/>
              </a:lnSpc>
              <a:spcBef>
                <a:spcPts val="0"/>
              </a:spcBef>
              <a:spcAft>
                <a:spcPts val="100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8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Анализ текущих процессов]]></a:t>
            </a:r>
          </a:p>
          <a:p>
            <a:pPr algn="l" rtl="0" fontAlgn="base" marL="266700" marR="0" indent="-266700" lvl="0">
              <a:lnSpc>
                <a:spcPts val="2300"/>
              </a:lnSpc>
              <a:spcBef>
                <a:spcPts val="0"/>
              </a:spcBef>
              <a:spcAft>
                <a:spcPts val="100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8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Разработка плана оптимизации]]></a:t>
            </a:r>
          </a:p>
          <a:p>
            <a:pPr algn="l" rtl="0" fontAlgn="base" marL="266700" marR="0" indent="-26670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8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Реализация и мониторинг результатов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448425" y="533400"/>
            <a:ext cx="2162175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Этапы внедрения изменений]]></a:t>
            </a:r>
          </a:p>
        </p:txBody>
      </p:sp>
      <p:sp>
        <p:nvSpPr>
          <p:cNvPr id="8" name="" descr=""/>
          <p:cNvSpPr/>
          <p:nvPr/>
        </p:nvSpPr>
        <p:spPr>
          <a:xfrm>
            <a:off x="6448425" y="790575"/>
            <a:ext cx="2162175" cy="1152525"/>
          </a:xfrm>
          <a:prstGeom prst="rect">
            <a:avLst/>
          </a:prstGeom>
          <a:solidFill>
            <a:srgbClr val="F2F2F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6581775" y="923925"/>
            <a:ext cx="285750" cy="285750"/>
          </a:xfrm>
          <a:prstGeom prst="roundRect">
            <a:avLst/>
          </a:prstGeom>
          <a:solidFill>
            <a:srgbClr val="D90A1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581775" y="981075"/>
            <a:ext cx="285750" cy="2000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ctr" rtl="0" fontAlgn="base" marL="0" marR="0" indent="0" lv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Inter Tight"/>
              </a:rPr>
              <a:t><![CDATA[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981825" y="904875"/>
            <a:ext cx="1495425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Анализ процессов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981825" y="1323975"/>
            <a:ext cx="1495425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выявление проблемных мест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448425" y="2038350"/>
            <a:ext cx="2162175" cy="1152525"/>
          </a:xfrm>
          <a:prstGeom prst="rect">
            <a:avLst/>
          </a:prstGeom>
          <a:solidFill>
            <a:srgbClr val="F2F2F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6581775" y="2171700"/>
            <a:ext cx="285750" cy="285750"/>
          </a:xfrm>
          <a:prstGeom prst="roundRect">
            <a:avLst/>
          </a:prstGeom>
          <a:solidFill>
            <a:srgbClr val="D90A1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581775" y="2228850"/>
            <a:ext cx="285750" cy="2000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ctr" rtl="0" fontAlgn="base" marL="0" marR="0" indent="0" lv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Inter Tight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981825" y="2152650"/>
            <a:ext cx="1495425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Разработка плана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981825" y="2571750"/>
            <a:ext cx="1495425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определение мер оптимизации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448425" y="3286125"/>
            <a:ext cx="2162175" cy="1152525"/>
          </a:xfrm>
          <a:prstGeom prst="rect">
            <a:avLst/>
          </a:prstGeom>
          <a:solidFill>
            <a:srgbClr val="F2F2F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581775" y="3419475"/>
            <a:ext cx="285750" cy="285750"/>
          </a:xfrm>
          <a:prstGeom prst="roundRect">
            <a:avLst/>
          </a:prstGeom>
          <a:solidFill>
            <a:srgbClr val="D90A1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581775" y="3476625"/>
            <a:ext cx="285750" cy="2000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ctr" rtl="0" fontAlgn="base" marL="0" marR="0" indent="0" lvl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Inter Tight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6981825" y="3400425"/>
            <a:ext cx="1495425" cy="1905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Реализация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6981825" y="3629025"/>
            <a:ext cx="1495425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внедрение мер и мониторинг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533400" y="533400"/>
            <a:ext cx="255270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7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Результаты оптимизации: время сборки заказа]]></a:t>
            </a:r>
          </a:p>
        </p:txBody>
      </p:sp>
      <p:sp>
        <p:nvSpPr>
          <p:cNvPr id="4" name="" descr=""/>
          <p:cNvSpPr/>
          <p:nvPr/>
        </p:nvSpPr>
        <p:spPr>
          <a:xfrm>
            <a:off x="533400" y="2190750"/>
            <a:ext cx="381000" cy="38100"/>
          </a:xfrm>
          <a:prstGeom prst="rect">
            <a:avLst/>
          </a:prstGeom>
          <a:solidFill>
            <a:srgbClr val="D90A1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8486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9]]></a:t>
            </a:r>
          </a:p>
        </p:txBody>
      </p:sp>
      <p:sp>
        <p:nvSpPr>
          <p:cNvPr id="6" name=""/>
          <p:cNvSpPr txBox="1"/>
          <p:nvPr/>
        </p:nvSpPr>
        <p:spPr>
          <a:xfrm>
            <a:off x="3467100" y="533400"/>
            <a:ext cx="5143500" cy="7524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До оптимизации: 14 минут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После оптимизации: 9 минут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533400" y="533400"/>
            <a:ext cx="2552700" cy="14097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Результаты оптимизации: доля ошибок комплектации]]></a:t>
            </a:r>
          </a:p>
        </p:txBody>
      </p:sp>
      <p:sp>
        <p:nvSpPr>
          <p:cNvPr id="4" name="" descr=""/>
          <p:cNvSpPr/>
          <p:nvPr/>
        </p:nvSpPr>
        <p:spPr>
          <a:xfrm>
            <a:off x="533400" y="2114550"/>
            <a:ext cx="381000" cy="38100"/>
          </a:xfrm>
          <a:prstGeom prst="rect">
            <a:avLst/>
          </a:prstGeom>
          <a:solidFill>
            <a:srgbClr val="D90A1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8486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1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3467100" y="533400"/>
            <a:ext cx="5143500" cy="7524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До оптимизации: 3,1 %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После оптимизации: 1,4 %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533400" y="533400"/>
            <a:ext cx="2552700" cy="1143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Анализ полученных результатов]]></a:t>
            </a:r>
          </a:p>
        </p:txBody>
      </p:sp>
      <p:sp>
        <p:nvSpPr>
          <p:cNvPr id="4" name="" descr=""/>
          <p:cNvSpPr/>
          <p:nvPr/>
        </p:nvSpPr>
        <p:spPr>
          <a:xfrm>
            <a:off x="533400" y="1847850"/>
            <a:ext cx="381000" cy="38100"/>
          </a:xfrm>
          <a:prstGeom prst="rect">
            <a:avLst/>
          </a:prstGeom>
          <a:solidFill>
            <a:srgbClr val="D90A1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8486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11]]></a:t>
            </a:r>
          </a:p>
        </p:txBody>
      </p:sp>
      <p:sp>
        <p:nvSpPr>
          <p:cNvPr id="6" name=""/>
          <p:cNvSpPr txBox="1"/>
          <p:nvPr/>
        </p:nvSpPr>
        <p:spPr>
          <a:xfrm>
            <a:off x="3467100" y="533400"/>
            <a:ext cx="5143500" cy="1381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Сокращение времени сборки и ошибок комплектации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Повышение эффективности работы склада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533400" y="533400"/>
            <a:ext cx="25527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A0A0A">
                    <a:alpha val="100000"/>
                  </a:srgbClr>
                </a:solidFill>
                <a:latin typeface="Inter Tight"/>
              </a:rPr>
              <a:t><![CDATA[Выводы]]></a:t>
            </a:r>
          </a:p>
        </p:txBody>
      </p:sp>
      <p:sp>
        <p:nvSpPr>
          <p:cNvPr id="4" name="" descr=""/>
          <p:cNvSpPr/>
          <p:nvPr/>
        </p:nvSpPr>
        <p:spPr>
          <a:xfrm>
            <a:off x="533400" y="1085850"/>
            <a:ext cx="381000" cy="38100"/>
          </a:xfrm>
          <a:prstGeom prst="rect">
            <a:avLst/>
          </a:prstGeom>
          <a:solidFill>
            <a:srgbClr val="D90A1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8486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12]]></a:t>
            </a:r>
          </a:p>
        </p:txBody>
      </p:sp>
      <p:sp>
        <p:nvSpPr>
          <p:cNvPr id="6" name=""/>
          <p:cNvSpPr txBox="1"/>
          <p:nvPr/>
        </p:nvSpPr>
        <p:spPr>
          <a:xfrm>
            <a:off x="3467100" y="533400"/>
            <a:ext cx="5143500" cy="10668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Оптимизация логистики эффективна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D90A1A">
                  <a:alpha val="100000"/>
                </a:srgbClr>
              </a:buClr>
              <a:buFont typeface="Inter Tight"/>
              <a:buChar char="—"/>
            </a:pPr>
            <a:r>
              <a:rPr lang="en-US" strike="noStrike" sz="1900" spc="0" u="none" cap="none">
                <a:solidFill>
                  <a:srgbClr val="3A3A3A">
                    <a:alpha val="100000"/>
                  </a:srgbClr>
                </a:solidFill>
                <a:latin typeface="Inter Tight"/>
              </a:rPr>
              <a:t><![CDATA[Перспективы: дальнейшее совершенствование процессов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Подсказай</dc:creator>
  <cp:lastModifiedBy>Unknown Creator</cp:lastModifiedBy>
  <dcterms:created xsi:type="dcterms:W3CDTF">2026-10-27T05:55:14Z</dcterms:created>
  <dcterms:modified xsi:type="dcterms:W3CDTF">2026-10-27T05:55:14Z</dcterms:modified>
  <dc:title>Оптимизация складской логистики интернет-магазина</dc:title>
  <dc:description>Презентация подготовлена с помощью сервиса «Подсказай»</dc:description>
  <dc:subject>Сокращение времени сборки заказа на складе небольшого интернет-магазина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